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6" r:id="rId2"/>
    <p:sldId id="290" r:id="rId3"/>
    <p:sldId id="286" r:id="rId4"/>
    <p:sldId id="287" r:id="rId5"/>
    <p:sldId id="292" r:id="rId6"/>
    <p:sldId id="288" r:id="rId7"/>
    <p:sldId id="289" r:id="rId8"/>
    <p:sldId id="294" r:id="rId9"/>
    <p:sldId id="283" r:id="rId10"/>
    <p:sldId id="259" r:id="rId11"/>
    <p:sldId id="306" r:id="rId12"/>
    <p:sldId id="299" r:id="rId13"/>
    <p:sldId id="307" r:id="rId14"/>
    <p:sldId id="260" r:id="rId15"/>
    <p:sldId id="257" r:id="rId16"/>
    <p:sldId id="258" r:id="rId17"/>
    <p:sldId id="275" r:id="rId18"/>
    <p:sldId id="262" r:id="rId19"/>
    <p:sldId id="261" r:id="rId20"/>
    <p:sldId id="263" r:id="rId21"/>
    <p:sldId id="301" r:id="rId22"/>
    <p:sldId id="302" r:id="rId23"/>
    <p:sldId id="271" r:id="rId24"/>
    <p:sldId id="277" r:id="rId25"/>
    <p:sldId id="285" r:id="rId26"/>
    <p:sldId id="303" r:id="rId27"/>
    <p:sldId id="305" r:id="rId28"/>
    <p:sldId id="264" r:id="rId29"/>
    <p:sldId id="304" r:id="rId30"/>
    <p:sldId id="291" r:id="rId31"/>
    <p:sldId id="282" r:id="rId32"/>
    <p:sldId id="281" r:id="rId33"/>
    <p:sldId id="272" r:id="rId34"/>
    <p:sldId id="293" r:id="rId35"/>
    <p:sldId id="295" r:id="rId36"/>
    <p:sldId id="296" r:id="rId37"/>
    <p:sldId id="297" r:id="rId38"/>
    <p:sldId id="300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4" d="100"/>
          <a:sy n="64" d="100"/>
        </p:scale>
        <p:origin x="-57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34" y="-91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FC7D-F6E4-4A9D-8EDB-F455CE9EC9CD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8380-5424-4E05-9065-5C7DA1057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41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BDE457-192C-454E-B01F-651C6204D31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98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12181-1E21-4FD4-B5D5-AA14AAE66C3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2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A4672-A13A-4BA7-8CA3-D25C70EE57A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75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8380-5424-4E05-9065-5C7DA10570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12181-1E21-4FD4-B5D5-AA14AAE66C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7116B-3F84-4897-BCC4-9938F9C5B15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7116B-3F84-4897-BCC4-9938F9C5B15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E5AAB9-F4E4-43BB-889D-6A8D3B1EA7C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64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8380-5424-4E05-9065-5C7DA10570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7116B-3F84-4897-BCC4-9938F9C5B156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537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E5AAB9-F4E4-43BB-889D-6A8D3B1EA7C6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55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EF323-111A-4454-B207-FE4F60E92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6E2D-41C5-4315-AD43-D7040600D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hyperlink" Target="http://www.cenef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1.gif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1.gif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6.emf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52.pn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73.png"/><Relationship Id="rId7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8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5" Type="http://schemas.openxmlformats.org/officeDocument/2006/relationships/image" Target="../media/image4.png"/><Relationship Id="rId10" Type="http://schemas.openxmlformats.org/officeDocument/2006/relationships/image" Target="../media/image81.png"/><Relationship Id="rId4" Type="http://schemas.openxmlformats.org/officeDocument/2006/relationships/image" Target="../media/image3.wmf"/><Relationship Id="rId9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1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w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581128"/>
            <a:ext cx="4824536" cy="979885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sz="36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sz="14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Центр </a:t>
            </a:r>
            <a:r>
              <a:rPr lang="ru-RU" sz="1400" dirty="0" err="1" smtClean="0">
                <a:solidFill>
                  <a:srgbClr val="FFFF00"/>
                </a:solidFill>
                <a:latin typeface="Impact" pitchFamily="34" charset="0"/>
              </a:rPr>
              <a:t>энергоэффективности</a:t>
            </a: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 – </a:t>
            </a:r>
            <a:r>
              <a:rPr lang="en-US" sz="1400" dirty="0" smtClean="0">
                <a:solidFill>
                  <a:srgbClr val="FFFF00"/>
                </a:solidFill>
                <a:latin typeface="Impact" pitchFamily="34" charset="0"/>
              </a:rPr>
              <a:t>XXI </a:t>
            </a: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век </a:t>
            </a:r>
            <a:b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(ЦЭНЭФ</a:t>
            </a:r>
            <a:r>
              <a:rPr lang="en-US" sz="14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- </a:t>
            </a:r>
            <a:r>
              <a:rPr lang="en-US" sz="1400" dirty="0" smtClean="0">
                <a:solidFill>
                  <a:srgbClr val="FFFF00"/>
                </a:solidFill>
                <a:latin typeface="Impact" pitchFamily="34" charset="0"/>
              </a:rPr>
              <a:t>XXI</a:t>
            </a: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)</a:t>
            </a:r>
            <a:b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sz="14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 Мы тратим свою энергию, чтобы экономить вашу!</a:t>
            </a:r>
            <a:r>
              <a:rPr lang="en-US" sz="14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sz="14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n-US" sz="1400" dirty="0" smtClean="0">
                <a:latin typeface="Impact" pitchFamily="34" charset="0"/>
              </a:rPr>
              <a:t/>
            </a:r>
            <a:br>
              <a:rPr lang="en-US" sz="1400" dirty="0" smtClean="0">
                <a:latin typeface="Impact" pitchFamily="34" charset="0"/>
              </a:rPr>
            </a:br>
            <a:r>
              <a:rPr lang="ru-RU" sz="1400" b="1" dirty="0" smtClean="0"/>
              <a:t>         </a:t>
            </a:r>
            <a:r>
              <a:rPr lang="en-US" sz="1400" b="1" dirty="0" smtClean="0">
                <a:solidFill>
                  <a:srgbClr val="FFFF00"/>
                </a:solidFill>
                <a:hlinkClick r:id="rId4"/>
              </a:rPr>
              <a:t>www.cenef.ru</a:t>
            </a:r>
            <a:r>
              <a:rPr lang="en-US" sz="1400" b="1" dirty="0" smtClean="0">
                <a:solidFill>
                  <a:srgbClr val="FFFF00"/>
                </a:solidFill>
              </a:rPr>
              <a:t>     </a:t>
            </a:r>
            <a:r>
              <a:rPr lang="ru-RU" sz="1400" b="1" dirty="0" smtClean="0">
                <a:solidFill>
                  <a:srgbClr val="FFFF00"/>
                </a:solidFill>
              </a:rPr>
              <a:t>(499) </a:t>
            </a:r>
            <a:r>
              <a:rPr lang="en-US" sz="1400" b="1" dirty="0" smtClean="0">
                <a:solidFill>
                  <a:srgbClr val="FFFF00"/>
                </a:solidFill>
              </a:rPr>
              <a:t>120-92-09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>
                <a:latin typeface="Impact" pitchFamily="34" charset="0"/>
              </a:rPr>
              <a:t/>
            </a:r>
            <a:br>
              <a:rPr lang="ru-RU" sz="1400" dirty="0" smtClean="0">
                <a:latin typeface="Impact" pitchFamily="34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Impact" pitchFamily="34" charset="0"/>
              </a:rPr>
              <a:t>                       Москва, 2015 </a:t>
            </a:r>
            <a:endParaRPr lang="en-US" sz="1400" dirty="0" smtClean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523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 flipV="1">
            <a:off x="0" y="6384993"/>
            <a:ext cx="539552" cy="473007"/>
          </a:xfrm>
          <a:solidFill>
            <a:srgbClr val="FFFF00">
              <a:alpha val="50195"/>
            </a:srgbClr>
          </a:solidFill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21513" y="6453188"/>
            <a:ext cx="1943100" cy="201612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887416" y="116632"/>
            <a:ext cx="52565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Исследование влияния модификации (с помощью углеродных </a:t>
            </a:r>
            <a:r>
              <a:rPr lang="ru-RU" sz="3200" dirty="0" err="1" smtClean="0">
                <a:solidFill>
                  <a:srgbClr val="FFFF00"/>
                </a:solidFill>
                <a:latin typeface="Impact" pitchFamily="34" charset="0"/>
              </a:rPr>
              <a:t>нанотрубок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 ) базовых материалов на снижение глобальной антропогенной эмиссии парниковых газов</a:t>
            </a:r>
            <a:endParaRPr lang="ru-RU" sz="3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32656"/>
            <a:ext cx="271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И.А. Башмаков</a:t>
            </a:r>
            <a:endParaRPr lang="ru-RU" sz="32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0527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7030A0"/>
                </a:solidFill>
                <a:latin typeface="Impact" pitchFamily="34" charset="0"/>
              </a:rPr>
              <a:t>7  основных  способов  снижения  выбросов  </a:t>
            </a:r>
            <a:r>
              <a:rPr lang="ru-RU" sz="2600" dirty="0">
                <a:solidFill>
                  <a:srgbClr val="7030A0"/>
                </a:solidFill>
                <a:latin typeface="Impact" pitchFamily="34" charset="0"/>
              </a:rPr>
              <a:t>ПГ </a:t>
            </a:r>
            <a:r>
              <a:rPr lang="ru-RU" sz="26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Impact" pitchFamily="34" charset="0"/>
              </a:rPr>
              <a:t/>
            </a:r>
            <a:br>
              <a:rPr lang="en-US" sz="260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Impact" pitchFamily="34" charset="0"/>
              </a:rPr>
              <a:t>при </a:t>
            </a:r>
            <a:r>
              <a:rPr lang="ru-RU" sz="2600" dirty="0">
                <a:solidFill>
                  <a:srgbClr val="7030A0"/>
                </a:solidFill>
                <a:latin typeface="Impact" pitchFamily="34" charset="0"/>
              </a:rPr>
              <a:t>производстве </a:t>
            </a:r>
            <a:r>
              <a:rPr lang="ru-RU" sz="2600" dirty="0" smtClean="0">
                <a:solidFill>
                  <a:srgbClr val="7030A0"/>
                </a:solidFill>
                <a:latin typeface="Impact" pitchFamily="34" charset="0"/>
              </a:rPr>
              <a:t> базовых  </a:t>
            </a:r>
            <a:r>
              <a:rPr lang="ru-RU" sz="2600" dirty="0">
                <a:solidFill>
                  <a:srgbClr val="7030A0"/>
                </a:solidFill>
                <a:latin typeface="Impact" pitchFamily="34" charset="0"/>
              </a:rPr>
              <a:t>материалов</a:t>
            </a:r>
            <a:endParaRPr lang="en-US" sz="2600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316416" cy="5517232"/>
          </a:xfrm>
          <a:noFill/>
        </p:spPr>
        <p:txBody>
          <a:bodyPr>
            <a:normAutofit fontScale="47500" lnSpcReduction="20000"/>
          </a:bodyPr>
          <a:lstStyle/>
          <a:p>
            <a:pPr lvl="0">
              <a:buBlip>
                <a:blip r:embed="rId2"/>
              </a:buBlip>
            </a:pPr>
            <a:r>
              <a:rPr lang="ru-RU" sz="3800" b="1" dirty="0"/>
              <a:t>снижение материалоемкости за счет повышения прочностных и других характеристик </a:t>
            </a:r>
            <a:r>
              <a:rPr lang="ru-RU" sz="3800" b="1" dirty="0" smtClean="0"/>
              <a:t>материалов и снижения веса продуктов. </a:t>
            </a:r>
            <a:r>
              <a:rPr lang="ru-RU" sz="3800" b="1" dirty="0"/>
              <a:t>Именно к </a:t>
            </a:r>
            <a:r>
              <a:rPr lang="ru-RU" sz="3800" b="1" dirty="0" smtClean="0"/>
              <a:t>этому способу </a:t>
            </a:r>
            <a:r>
              <a:rPr lang="ru-RU" sz="3800" b="1" dirty="0"/>
              <a:t>относится и эффект легирования материалов </a:t>
            </a:r>
            <a:r>
              <a:rPr lang="en-GB" sz="3800" b="1" dirty="0"/>
              <a:t>SWCN</a:t>
            </a:r>
            <a:r>
              <a:rPr lang="ru-RU" sz="3800" b="1" dirty="0"/>
              <a:t>Т;</a:t>
            </a:r>
            <a:endParaRPr lang="en-US" sz="3800" b="1" dirty="0"/>
          </a:p>
          <a:p>
            <a:pPr lvl="0">
              <a:buBlip>
                <a:blip r:embed="rId2"/>
              </a:buBlip>
            </a:pPr>
            <a:r>
              <a:rPr lang="ru-RU" sz="3800" dirty="0" smtClean="0"/>
              <a:t>снижение </a:t>
            </a:r>
            <a:r>
              <a:rPr lang="ru-RU" sz="3800" dirty="0"/>
              <a:t>доли производственного лома и отходов во всех переделах и при производстве конечных продуктов из базовых материалов; </a:t>
            </a:r>
            <a:endParaRPr lang="en-US" sz="3800" dirty="0"/>
          </a:p>
          <a:p>
            <a:pPr lvl="0">
              <a:buBlip>
                <a:blip r:embed="rId2"/>
              </a:buBlip>
            </a:pPr>
            <a:r>
              <a:rPr lang="ru-RU" sz="3800" dirty="0"/>
              <a:t>повышение доли вторичного использования материалов;  </a:t>
            </a:r>
            <a:endParaRPr lang="en-US" sz="3800" dirty="0"/>
          </a:p>
          <a:p>
            <a:pPr lvl="0">
              <a:buBlip>
                <a:blip r:embed="rId2"/>
              </a:buBlip>
            </a:pPr>
            <a:r>
              <a:rPr lang="ru-RU" sz="3800" dirty="0"/>
              <a:t>повышение доли заменяющих добавок (например, к цементу);</a:t>
            </a:r>
            <a:endParaRPr lang="en-US" sz="3800" dirty="0"/>
          </a:p>
          <a:p>
            <a:pPr lvl="0">
              <a:buBlip>
                <a:blip r:embed="rId2"/>
              </a:buBlip>
            </a:pPr>
            <a:r>
              <a:rPr lang="ru-RU" sz="3800" dirty="0"/>
              <a:t>повышение энергетической эффективности на всех стадиях технологической цепочки производства базовых материалов и производства </a:t>
            </a:r>
            <a:r>
              <a:rPr lang="ru-RU" sz="3800" dirty="0" smtClean="0"/>
              <a:t>из </a:t>
            </a:r>
            <a:r>
              <a:rPr lang="ru-RU" sz="3800" dirty="0"/>
              <a:t>них конечной продукции;</a:t>
            </a:r>
            <a:endParaRPr lang="en-US" sz="3800" dirty="0"/>
          </a:p>
          <a:p>
            <a:pPr lvl="0">
              <a:buBlip>
                <a:blip r:embed="rId2"/>
              </a:buBlip>
            </a:pPr>
            <a:r>
              <a:rPr lang="ru-RU" sz="3800" dirty="0"/>
              <a:t>снижение </a:t>
            </a:r>
            <a:r>
              <a:rPr lang="ru-RU" sz="3800" dirty="0" err="1"/>
              <a:t>углеродоемкости</a:t>
            </a:r>
            <a:r>
              <a:rPr lang="ru-RU" sz="3800" dirty="0"/>
              <a:t> потребляемых топлива и электроэнергии за счет изменения топливного баланса в пользу менее </a:t>
            </a:r>
            <a:r>
              <a:rPr lang="ru-RU" sz="3800" dirty="0" err="1"/>
              <a:t>углеродоемких</a:t>
            </a:r>
            <a:r>
              <a:rPr lang="ru-RU" sz="3800" dirty="0"/>
              <a:t> видов топлива и повышения доли возобновляемых источников энергии;</a:t>
            </a:r>
            <a:endParaRPr lang="en-US" sz="3800" dirty="0"/>
          </a:p>
          <a:p>
            <a:pPr>
              <a:buBlip>
                <a:blip r:embed="rId2"/>
              </a:buBlip>
            </a:pPr>
            <a:r>
              <a:rPr lang="ru-RU" sz="3800" dirty="0"/>
              <a:t>использование технологии </a:t>
            </a:r>
            <a:r>
              <a:rPr lang="ru-RU" sz="3800" dirty="0" smtClean="0"/>
              <a:t>улавливания и хранения углерода.</a:t>
            </a:r>
          </a:p>
          <a:p>
            <a:pPr marL="0" indent="0">
              <a:buNone/>
            </a:pPr>
            <a:r>
              <a:rPr lang="ru-RU" sz="3800" b="1" dirty="0" smtClean="0"/>
              <a:t>Сочетание возможного вклада этих семи факторов различается от материала к материалу.  </a:t>
            </a:r>
          </a:p>
          <a:p>
            <a:pPr marL="0" indent="0">
              <a:buNone/>
            </a:pPr>
            <a:r>
              <a:rPr lang="ru-RU" sz="3800" b="1" dirty="0" smtClean="0"/>
              <a:t>Однако: </a:t>
            </a:r>
          </a:p>
          <a:p>
            <a:pPr marL="358775"/>
            <a:r>
              <a:rPr lang="ru-RU" sz="4200" b="1" dirty="0" smtClean="0"/>
              <a:t>нет ни одного базового материала, по которому можно было бы решить задачу снижения выбросов на 40-70% от уровня 2010 г.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ru-RU" sz="4200" b="1" dirty="0" smtClean="0"/>
              <a:t>(</a:t>
            </a:r>
            <a:r>
              <a:rPr lang="en-US" sz="4200" b="1" dirty="0" smtClean="0"/>
              <a:t>IPCC</a:t>
            </a:r>
            <a:r>
              <a:rPr lang="ru-RU" sz="4200" b="1" dirty="0" smtClean="0"/>
              <a:t>, 2014) за счет использования только одного из вышеперечисленных способов.</a:t>
            </a:r>
          </a:p>
          <a:p>
            <a:pPr>
              <a:buBlip>
                <a:blip r:embed="rId2"/>
              </a:buBlip>
            </a:pPr>
            <a:endParaRPr lang="ru-RU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05273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Impact" pitchFamily="34" charset="0"/>
              </a:rPr>
              <a:t>Динамика накопленного запаса стали (а) и алюминия (б) в отдельных странах (в расчете на душу населения)</a:t>
            </a:r>
            <a:endParaRPr lang="en-US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21" name="Rectangle 20"/>
          <p:cNvSpPr/>
          <p:nvPr/>
        </p:nvSpPr>
        <p:spPr>
          <a:xfrm>
            <a:off x="6084168" y="1268760"/>
            <a:ext cx="13227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алюминий 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267744" y="1268760"/>
            <a:ext cx="7729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сталь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44824"/>
            <a:ext cx="39959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05273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Ожидается, что производство многих базовых материалов </a:t>
            </a:r>
            <a:r>
              <a:rPr lang="en-US" sz="2400" dirty="0" smtClean="0">
                <a:solidFill>
                  <a:srgbClr val="7030A0"/>
                </a:solidFill>
                <a:latin typeface="Impact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к 2050 г. вырастет в 2-3 раза, а к 2100 г. –  в 2-5 раз</a:t>
            </a:r>
            <a:endParaRPr lang="en-US" sz="2400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816424" cy="2304256"/>
          </a:xfrm>
          <a:prstGeom prst="rect">
            <a:avLst/>
          </a:prstGeom>
          <a:noFill/>
        </p:spPr>
      </p:pic>
      <p:pic>
        <p:nvPicPr>
          <p:cNvPr id="18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16424" cy="2135015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005064"/>
            <a:ext cx="3600400" cy="2664296"/>
          </a:xfrm>
          <a:prstGeom prst="rect">
            <a:avLst/>
          </a:prstGeom>
          <a:noFill/>
        </p:spPr>
      </p:pic>
      <p:pic>
        <p:nvPicPr>
          <p:cNvPr id="20" name="Рисунок 2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1642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835696" y="1052736"/>
            <a:ext cx="13227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алюминий 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372200" y="1052736"/>
            <a:ext cx="71038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медь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123728" y="3645024"/>
            <a:ext cx="92326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цемент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0192" y="3645024"/>
            <a:ext cx="1099981" cy="369332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пластики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05273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Impact" pitchFamily="34" charset="0"/>
              </a:rPr>
              <a:t>Зависимость изменения свойств алюминия и бетона от доли их легирования SWCNТ</a:t>
            </a:r>
            <a:endParaRPr lang="en-US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21" name="Rectangle 20"/>
          <p:cNvSpPr/>
          <p:nvPr/>
        </p:nvSpPr>
        <p:spPr>
          <a:xfrm>
            <a:off x="1619672" y="1412776"/>
            <a:ext cx="13227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алюминий 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228184" y="1340768"/>
            <a:ext cx="81374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бетон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4032448" cy="288032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05273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Оценки эффектов даны по воплощенным (</a:t>
            </a:r>
            <a:r>
              <a:rPr lang="en-US" sz="2800" dirty="0" smtClean="0">
                <a:solidFill>
                  <a:srgbClr val="7030A0"/>
                </a:solidFill>
                <a:latin typeface="Impact" pitchFamily="34" charset="0"/>
              </a:rPr>
              <a:t>embodied) </a:t>
            </a:r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выбросам ПГ</a:t>
            </a:r>
            <a:endParaRPr lang="en-US" sz="2800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129808"/>
            <a:ext cx="8460432" cy="1728192"/>
          </a:xfrm>
          <a:noFill/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2000" b="1" dirty="0"/>
              <a:t>П</a:t>
            </a:r>
            <a:r>
              <a:rPr lang="ru-RU" sz="2000" b="1" dirty="0" smtClean="0"/>
              <a:t>ри оценке динамики удельных воплощенных выбросов ПГ учитывается перспективная динамика удельной энергоемкости и </a:t>
            </a:r>
            <a:r>
              <a:rPr lang="ru-RU" sz="2000" b="1" dirty="0" err="1" smtClean="0"/>
              <a:t>углеродоемкости</a:t>
            </a:r>
            <a:r>
              <a:rPr lang="ru-RU" sz="2000" b="1" dirty="0" smtClean="0"/>
              <a:t> энергии.</a:t>
            </a:r>
          </a:p>
          <a:p>
            <a:pPr marL="0" lvl="0" indent="0">
              <a:buNone/>
            </a:pPr>
            <a:r>
              <a:rPr lang="ru-RU" sz="2000" b="1" dirty="0" smtClean="0"/>
              <a:t>Для оценки этих параметров использованы прогнозы </a:t>
            </a:r>
            <a:r>
              <a:rPr lang="en-US" sz="2000" b="1" dirty="0" smtClean="0"/>
              <a:t>IEA, IPCC, GEA </a:t>
            </a:r>
            <a:r>
              <a:rPr lang="ru-RU" sz="2000" b="1" dirty="0" smtClean="0"/>
              <a:t>и др. </a:t>
            </a:r>
          </a:p>
          <a:p>
            <a:pPr marL="0" lvl="0" indent="0">
              <a:buNone/>
            </a:pPr>
            <a:r>
              <a:rPr lang="ru-RU" sz="2000" b="1" dirty="0" smtClean="0"/>
              <a:t>Для каждого материала построена небольшая математическая модель разного уровня сложности, на которой проведены оценки.</a:t>
            </a:r>
          </a:p>
          <a:p>
            <a:pPr marL="0" lvl="0" indent="0">
              <a:buNone/>
            </a:pPr>
            <a:r>
              <a:rPr lang="ru-RU" sz="2000" b="1" dirty="0" smtClean="0"/>
              <a:t>Отдельные модели построены также для автомобильного и авиационного транспорта.</a:t>
            </a:r>
            <a:endParaRPr lang="en-US" sz="2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176464" cy="3744415"/>
          </a:xfrm>
          <a:prstGeom prst="rect">
            <a:avLst/>
          </a:prstGeom>
          <a:noFill/>
        </p:spPr>
      </p:pic>
      <p:pic>
        <p:nvPicPr>
          <p:cNvPr id="1638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427984" cy="2088232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2339752" cy="165618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2016224" cy="165618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88424" y="6254539"/>
            <a:ext cx="432048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769441"/>
          </a:xfr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4"/>
                </a:solidFill>
                <a:latin typeface="Impact" pitchFamily="34" charset="0"/>
              </a:rPr>
              <a:t>Алюминий</a:t>
            </a:r>
            <a:endParaRPr lang="en-US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4098" name="Picture 2" descr="http://autospecial.ru/media/content/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0"/>
            <a:ext cx="1152128" cy="764704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7544" y="1628800"/>
            <a:ext cx="3960440" cy="4525963"/>
          </a:xfrm>
        </p:spPr>
        <p:txBody>
          <a:bodyPr>
            <a:normAutofit fontScale="55000" lnSpcReduction="20000"/>
          </a:bodyPr>
          <a:lstStyle/>
          <a:p>
            <a:pPr marL="358775" indent="-358775">
              <a:buBlip>
                <a:blip r:embed="rId5"/>
              </a:buBlip>
            </a:pPr>
            <a:r>
              <a:rPr lang="ru-RU" sz="3800" b="1" dirty="0" smtClean="0"/>
              <a:t>Вклад легирования SWCNT в снижение выбросов ПГ равен: </a:t>
            </a:r>
          </a:p>
          <a:p>
            <a:pPr marL="758825" lvl="1" indent="-358775">
              <a:buBlip>
                <a:blip r:embed="rId5"/>
              </a:buBlip>
            </a:pPr>
            <a:r>
              <a:rPr lang="ru-RU" sz="3600" b="1" dirty="0" smtClean="0"/>
              <a:t>781 </a:t>
            </a:r>
            <a:r>
              <a:rPr lang="ru-RU" sz="3600" b="1" dirty="0" err="1" smtClean="0"/>
              <a:t>млн</a:t>
            </a:r>
            <a:r>
              <a:rPr lang="ru-RU" sz="3600" b="1" dirty="0" smtClean="0"/>
              <a:t> т СО</a:t>
            </a:r>
            <a:r>
              <a:rPr lang="ru-RU" sz="3600" b="1" baseline="-25000" dirty="0" smtClean="0"/>
              <a:t>2экв. </a:t>
            </a:r>
            <a:r>
              <a:rPr lang="ru-RU" sz="3600" b="1" dirty="0" smtClean="0"/>
              <a:t>в 2050 г. и </a:t>
            </a:r>
          </a:p>
          <a:p>
            <a:pPr marL="758825" lvl="1" indent="-358775">
              <a:buBlip>
                <a:blip r:embed="rId5"/>
              </a:buBlip>
            </a:pPr>
            <a:r>
              <a:rPr lang="ru-RU" sz="3600" b="1" dirty="0" smtClean="0"/>
              <a:t>840 </a:t>
            </a:r>
            <a:r>
              <a:rPr lang="ru-RU" sz="3600" b="1" dirty="0" err="1" smtClean="0"/>
              <a:t>млн</a:t>
            </a:r>
            <a:r>
              <a:rPr lang="ru-RU" sz="3600" b="1" dirty="0" smtClean="0"/>
              <a:t> т СО</a:t>
            </a:r>
            <a:r>
              <a:rPr lang="ru-RU" sz="3600" b="1" baseline="-25000" dirty="0" smtClean="0"/>
              <a:t>2экв. </a:t>
            </a:r>
            <a:r>
              <a:rPr lang="ru-RU" sz="3600" b="1" dirty="0" smtClean="0"/>
              <a:t>в 2100 г. </a:t>
            </a:r>
          </a:p>
          <a:p>
            <a:pPr marL="358775" indent="-358775">
              <a:buBlip>
                <a:blip r:embed="rId5"/>
              </a:buBlip>
            </a:pPr>
            <a:r>
              <a:rPr lang="ru-RU" sz="3800" b="1" dirty="0" smtClean="0"/>
              <a:t>По значимости он близок к сумме вкладов роста использования вторичного алюминия, повышения энергоэффективности и снижения </a:t>
            </a:r>
            <a:r>
              <a:rPr lang="ru-RU" sz="3800" b="1" dirty="0" err="1" smtClean="0"/>
              <a:t>углеродоемкости</a:t>
            </a:r>
            <a:r>
              <a:rPr lang="ru-RU" sz="3800" b="1" dirty="0" smtClean="0"/>
              <a:t> энергии</a:t>
            </a:r>
          </a:p>
          <a:p>
            <a:pPr marL="358775" indent="-358775">
              <a:buBlip>
                <a:blip r:embed="rId5"/>
              </a:buBlip>
            </a:pPr>
            <a:r>
              <a:rPr lang="ru-RU" sz="3800" b="1" dirty="0" smtClean="0"/>
              <a:t>Чистый эффект снижения выбросов ПГ равен:</a:t>
            </a:r>
          </a:p>
          <a:p>
            <a:pPr marL="758825" lvl="1" indent="-358775">
              <a:buBlip>
                <a:blip r:embed="rId5"/>
              </a:buBlip>
            </a:pPr>
            <a:r>
              <a:rPr lang="ru-RU" sz="3600" b="1" dirty="0" smtClean="0"/>
              <a:t>738 </a:t>
            </a:r>
            <a:r>
              <a:rPr lang="ru-RU" sz="3600" b="1" dirty="0" err="1" smtClean="0"/>
              <a:t>млн</a:t>
            </a:r>
            <a:r>
              <a:rPr lang="ru-RU" sz="3600" b="1" dirty="0" smtClean="0"/>
              <a:t> т СО</a:t>
            </a:r>
            <a:r>
              <a:rPr lang="ru-RU" sz="3600" b="1" baseline="-25000" dirty="0" smtClean="0"/>
              <a:t>2экв. </a:t>
            </a:r>
            <a:r>
              <a:rPr lang="ru-RU" sz="3600" b="1" dirty="0" smtClean="0"/>
              <a:t>в 2050 г. и </a:t>
            </a:r>
          </a:p>
          <a:p>
            <a:pPr marL="758825" lvl="1" indent="-358775">
              <a:buBlip>
                <a:blip r:embed="rId5"/>
              </a:buBlip>
            </a:pPr>
            <a:r>
              <a:rPr lang="ru-RU" sz="3600" b="1" dirty="0" smtClean="0"/>
              <a:t>811 </a:t>
            </a:r>
            <a:r>
              <a:rPr lang="ru-RU" sz="3600" b="1" dirty="0" err="1" smtClean="0"/>
              <a:t>млн</a:t>
            </a:r>
            <a:r>
              <a:rPr lang="ru-RU" sz="3600" b="1" dirty="0" smtClean="0"/>
              <a:t> т СО</a:t>
            </a:r>
            <a:r>
              <a:rPr lang="ru-RU" sz="3600" b="1" baseline="-25000" dirty="0" smtClean="0"/>
              <a:t>2экв. </a:t>
            </a:r>
            <a:r>
              <a:rPr lang="ru-RU" sz="3600" b="1" dirty="0" smtClean="0"/>
              <a:t>в 2100 г.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67544" y="764704"/>
            <a:ext cx="86764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При легировании </a:t>
            </a:r>
            <a:r>
              <a:rPr lang="ru-RU" b="1" dirty="0" smtClean="0"/>
              <a:t>алюминия в </a:t>
            </a:r>
            <a:r>
              <a:rPr lang="ru-RU" b="1" dirty="0"/>
              <a:t>пропорции </a:t>
            </a:r>
            <a:r>
              <a:rPr lang="ru-RU" b="1" dirty="0" smtClean="0"/>
              <a:t>0,1</a:t>
            </a:r>
            <a:r>
              <a:rPr lang="ru-RU" b="1" dirty="0"/>
              <a:t>% </a:t>
            </a:r>
            <a:r>
              <a:rPr lang="ru-RU" b="1" dirty="0" smtClean="0"/>
              <a:t>потребность в нем снижается</a:t>
            </a:r>
            <a:br>
              <a:rPr lang="ru-RU" b="1" dirty="0" smtClean="0"/>
            </a:br>
            <a:r>
              <a:rPr lang="ru-RU" b="1" dirty="0" smtClean="0"/>
              <a:t>в 2 раза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72816"/>
            <a:ext cx="46440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"/>
            <a:ext cx="7704856" cy="764704"/>
          </a:xfr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Цемент и бетон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764704"/>
            <a:ext cx="86764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При легировании </a:t>
            </a:r>
            <a:r>
              <a:rPr lang="ru-RU" b="1" dirty="0" smtClean="0"/>
              <a:t>бетона в </a:t>
            </a:r>
            <a:r>
              <a:rPr lang="ru-RU" b="1" dirty="0"/>
              <a:t>пропорции </a:t>
            </a:r>
            <a:r>
              <a:rPr lang="ru-RU" b="1" dirty="0" smtClean="0"/>
              <a:t>0,001</a:t>
            </a:r>
            <a:r>
              <a:rPr lang="ru-RU" b="1" dirty="0"/>
              <a:t>% </a:t>
            </a:r>
            <a:r>
              <a:rPr lang="ru-RU" b="1" dirty="0" smtClean="0"/>
              <a:t>потребность в нем снижается в 1,7 раза</a:t>
            </a:r>
            <a:endParaRPr lang="en-US" b="1" dirty="0"/>
          </a:p>
        </p:txBody>
      </p:sp>
      <p:pic>
        <p:nvPicPr>
          <p:cNvPr id="15362" name="Picture 2" descr="http://d.haber3.com/dunyayi-bu-buluslar-degistirdi-28450-1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0"/>
            <a:ext cx="1152128" cy="764704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8119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5141168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5"/>
              </a:buBlip>
            </a:pPr>
            <a:r>
              <a:rPr lang="ru-RU" b="1" dirty="0" smtClean="0"/>
              <a:t>Повышение эффективности использования цемента за счет повышения его прочностных свойств при использовании SWCNТ позволяет снизить выбросы на </a:t>
            </a:r>
          </a:p>
          <a:p>
            <a:pPr lvl="1">
              <a:buBlip>
                <a:blip r:embed="rId5"/>
              </a:buBlip>
            </a:pPr>
            <a:r>
              <a:rPr lang="ru-RU" sz="3200" b="1" dirty="0" smtClean="0"/>
              <a:t>891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т СО</a:t>
            </a:r>
            <a:r>
              <a:rPr lang="ru-RU" sz="3200" b="1" baseline="-25000" dirty="0" smtClean="0"/>
              <a:t>2экв.  </a:t>
            </a:r>
            <a:r>
              <a:rPr lang="ru-RU" sz="3200" b="1" dirty="0" smtClean="0"/>
              <a:t>в 2050 г. и на </a:t>
            </a:r>
          </a:p>
          <a:p>
            <a:pPr lvl="1">
              <a:buBlip>
                <a:blip r:embed="rId5"/>
              </a:buBlip>
            </a:pPr>
            <a:r>
              <a:rPr lang="ru-RU" sz="3200" b="1" dirty="0" smtClean="0"/>
              <a:t>1143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т СО</a:t>
            </a:r>
            <a:r>
              <a:rPr lang="ru-RU" sz="3200" b="1" baseline="-25000" dirty="0" smtClean="0"/>
              <a:t>2экв. </a:t>
            </a:r>
            <a:r>
              <a:rPr lang="ru-RU" sz="3200" b="1" dirty="0" smtClean="0"/>
              <a:t>в 2100 г. </a:t>
            </a:r>
            <a:endParaRPr lang="en-US" sz="3200" dirty="0" smtClean="0"/>
          </a:p>
          <a:p>
            <a:pPr>
              <a:buBlip>
                <a:blip r:embed="rId5"/>
              </a:buBlip>
            </a:pPr>
            <a:r>
              <a:rPr lang="ru-RU" b="1" dirty="0" smtClean="0"/>
              <a:t>Потенциал снижения выбросов за счет легирования бетона SWCNТ: </a:t>
            </a:r>
          </a:p>
          <a:p>
            <a:pPr lvl="1">
              <a:buBlip>
                <a:blip r:embed="rId5"/>
              </a:buBlip>
            </a:pPr>
            <a:r>
              <a:rPr lang="ru-RU" sz="3200" b="1" dirty="0" smtClean="0"/>
              <a:t>сопоставим с потенциалом снижения за счет повышения энергоэффективности, улавливания и хранения углерода до 2050 г. и </a:t>
            </a:r>
          </a:p>
          <a:p>
            <a:pPr lvl="1">
              <a:buBlip>
                <a:blip r:embed="rId5"/>
              </a:buBlip>
            </a:pPr>
            <a:r>
              <a:rPr lang="ru-RU" sz="3200" b="1" dirty="0" smtClean="0"/>
              <a:t>превышает потенциал снижения за счет повышения энергоэффективности за пределами 2050 г.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3"/>
            <a:ext cx="3851920" cy="2304256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933056"/>
            <a:ext cx="38519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769441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/>
                </a:solidFill>
                <a:latin typeface="Impact" pitchFamily="34" charset="0"/>
              </a:rPr>
              <a:t>Пластики</a:t>
            </a:r>
            <a:endParaRPr lang="en-US" dirty="0">
              <a:solidFill>
                <a:schemeClr val="accent4"/>
              </a:solidFill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790927"/>
            <a:ext cx="87244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При легировании </a:t>
            </a:r>
            <a:r>
              <a:rPr lang="ru-RU" b="1" dirty="0" smtClean="0"/>
              <a:t>пластиков </a:t>
            </a:r>
            <a:r>
              <a:rPr lang="en-US" b="1" dirty="0" smtClean="0"/>
              <a:t>SWCNT </a:t>
            </a:r>
            <a:r>
              <a:rPr lang="ru-RU" b="1" dirty="0" smtClean="0"/>
              <a:t>в </a:t>
            </a:r>
            <a:r>
              <a:rPr lang="ru-RU" b="1" dirty="0"/>
              <a:t>пропорции </a:t>
            </a:r>
            <a:r>
              <a:rPr lang="ru-RU" b="1" dirty="0" smtClean="0"/>
              <a:t>0,01% потребность в них снижается в 2,5 раза</a:t>
            </a:r>
            <a:endParaRPr lang="en-US" b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8840"/>
            <a:ext cx="4114800" cy="4137323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ru-RU" sz="2000" b="1" dirty="0" smtClean="0"/>
              <a:t>Вклад фактора добавок SWCNT в снижение выбросов ПГ при производстве термопластов равен:</a:t>
            </a:r>
          </a:p>
          <a:p>
            <a:pPr lvl="1">
              <a:buBlip>
                <a:blip r:embed="rId4"/>
              </a:buBlip>
            </a:pPr>
            <a:r>
              <a:rPr lang="ru-RU" sz="2000" b="1" dirty="0" smtClean="0"/>
              <a:t>610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2-экв. </a:t>
            </a:r>
            <a:r>
              <a:rPr lang="ru-RU" sz="2000" b="1" dirty="0" smtClean="0"/>
              <a:t>в 2050 г. и </a:t>
            </a:r>
          </a:p>
          <a:p>
            <a:pPr lvl="1">
              <a:buBlip>
                <a:blip r:embed="rId4"/>
              </a:buBlip>
            </a:pPr>
            <a:r>
              <a:rPr lang="ru-RU" sz="2000" b="1" dirty="0" smtClean="0"/>
              <a:t>983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</a:t>
            </a:r>
            <a:r>
              <a:rPr lang="ru-RU" sz="2000" b="1" dirty="0" smtClean="0"/>
              <a:t> в 2100 г.</a:t>
            </a:r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ru-RU" sz="2000" b="1" dirty="0" smtClean="0"/>
              <a:t>Чистое снижение эмиссии ПГ составит:</a:t>
            </a:r>
          </a:p>
          <a:p>
            <a:pPr lvl="1">
              <a:buBlip>
                <a:blip r:embed="rId4"/>
              </a:buBlip>
            </a:pPr>
            <a:r>
              <a:rPr lang="ru-RU" sz="2000" b="1" dirty="0" smtClean="0"/>
              <a:t>603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2-экв. </a:t>
            </a:r>
            <a:r>
              <a:rPr lang="ru-RU" sz="2000" b="1" dirty="0" smtClean="0"/>
              <a:t>в 2050 г. и </a:t>
            </a:r>
          </a:p>
          <a:p>
            <a:pPr lvl="1">
              <a:buBlip>
                <a:blip r:embed="rId4"/>
              </a:buBlip>
            </a:pPr>
            <a:r>
              <a:rPr lang="ru-RU" sz="2000" b="1" dirty="0" smtClean="0"/>
              <a:t>926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</a:t>
            </a:r>
            <a:r>
              <a:rPr lang="ru-RU" sz="2000" b="1" dirty="0" smtClean="0"/>
              <a:t> в 2100 г.</a:t>
            </a:r>
            <a:endParaRPr lang="en-US" sz="2000" dirty="0"/>
          </a:p>
        </p:txBody>
      </p:sp>
      <p:pic>
        <p:nvPicPr>
          <p:cNvPr id="71682" name="Picture 2" descr="http://stroka.info/userfiles/board/large/000108780-20120226145645-p8ApmInO6MuRlL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7452" y="0"/>
            <a:ext cx="1216548" cy="76470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644008" y="5445224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Совокупный объем производства термопластов в 2014 г. оценен в 269 </a:t>
            </a:r>
            <a:r>
              <a:rPr lang="ru-RU" b="1" dirty="0" err="1" smtClean="0"/>
              <a:t>млн</a:t>
            </a:r>
            <a:r>
              <a:rPr lang="ru-RU" b="1" dirty="0" smtClean="0"/>
              <a:t> т, или 88,5% от всего производства пластиков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88840"/>
            <a:ext cx="42119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45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200329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Ретроспективная динамика и прогноз изменения среднего веса, энергоемкости и </a:t>
            </a:r>
            <a:r>
              <a:rPr lang="ru-RU" sz="2400" dirty="0" err="1" smtClean="0">
                <a:solidFill>
                  <a:srgbClr val="7030A0"/>
                </a:solidFill>
                <a:latin typeface="Impact" pitchFamily="34" charset="0"/>
              </a:rPr>
              <a:t>углеродоемкости</a:t>
            </a: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 (воплощенной) среднего автомобиля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9688"/>
            <a:ext cx="4320480" cy="280831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4139952" cy="2376264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4067944" cy="2852936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56792"/>
            <a:ext cx="44644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6416" y="6448118"/>
            <a:ext cx="370384" cy="273357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3140968"/>
            <a:ext cx="5940152" cy="371703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Д</a:t>
            </a:r>
            <a:r>
              <a:rPr lang="ru-RU" sz="1800" b="1" dirty="0" smtClean="0"/>
              <a:t>оля </a:t>
            </a:r>
            <a:r>
              <a:rPr lang="ru-RU" sz="1800" b="1" dirty="0"/>
              <a:t>черных металлов снизится с нынешних 66% до 54% в 2025 г., а затем до 45% в 2050 г. и до 30% в 2100 г. </a:t>
            </a:r>
            <a:endParaRPr lang="en-US" sz="1800" b="1" dirty="0" smtClean="0"/>
          </a:p>
          <a:p>
            <a:pPr marL="0" indent="0">
              <a:buNone/>
            </a:pPr>
            <a:r>
              <a:rPr lang="ru-RU" sz="1800" b="1" dirty="0" smtClean="0"/>
              <a:t>Это </a:t>
            </a:r>
            <a:r>
              <a:rPr lang="ru-RU" sz="1800" b="1" dirty="0"/>
              <a:t>означает, что доля алюминия, пластиков и композитных материалов соответственно вырастет.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Если </a:t>
            </a:r>
            <a:r>
              <a:rPr lang="ru-RU" sz="1800" b="1" dirty="0"/>
              <a:t>за счет легирования этих материалов SWCNТ в пропорции 0,1% удельная потребность в них </a:t>
            </a:r>
            <a:r>
              <a:rPr lang="ru-RU" sz="1800" b="1" dirty="0" smtClean="0"/>
              <a:t>снизится</a:t>
            </a:r>
            <a:br>
              <a:rPr lang="ru-RU" sz="1800" b="1" dirty="0" smtClean="0"/>
            </a:br>
            <a:r>
              <a:rPr lang="ru-RU" sz="1800" b="1" dirty="0" smtClean="0"/>
              <a:t>в 2 </a:t>
            </a:r>
            <a:r>
              <a:rPr lang="ru-RU" sz="1800" b="1" dirty="0"/>
              <a:t>раза, то снижение веса автомобиля можно заметно ускорить по сравнению </a:t>
            </a:r>
            <a:r>
              <a:rPr lang="ru-RU" sz="1800" b="1" dirty="0" smtClean="0"/>
              <a:t>с </a:t>
            </a:r>
            <a:r>
              <a:rPr lang="ru-RU" sz="1800" b="1" dirty="0"/>
              <a:t>базовым </a:t>
            </a:r>
            <a:r>
              <a:rPr lang="ru-RU" sz="1800" b="1" dirty="0" smtClean="0"/>
              <a:t>сценарием.</a:t>
            </a:r>
          </a:p>
          <a:p>
            <a:pPr marL="0" indent="0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итоге масса автомобиля в среднем снижается на 400 кг. </a:t>
            </a:r>
            <a:r>
              <a:rPr lang="ru-RU" sz="1800" b="1" dirty="0" err="1"/>
              <a:t>Концепт-кар</a:t>
            </a:r>
            <a:r>
              <a:rPr lang="ru-RU" sz="1800" b="1" dirty="0"/>
              <a:t> </a:t>
            </a:r>
            <a:r>
              <a:rPr lang="en-US" sz="1800" b="1" dirty="0"/>
              <a:t>Renault EOLAB</a:t>
            </a:r>
            <a:r>
              <a:rPr lang="ru-RU" sz="1800" b="1" dirty="0"/>
              <a:t> </a:t>
            </a:r>
            <a:r>
              <a:rPr lang="ru-RU" sz="1800" b="1" dirty="0" smtClean="0"/>
              <a:t>на </a:t>
            </a:r>
            <a:r>
              <a:rPr lang="ru-RU" sz="1800" b="1" dirty="0"/>
              <a:t>400 кг легче текущей версии </a:t>
            </a:r>
            <a:r>
              <a:rPr lang="en-US" sz="1800" b="1" dirty="0"/>
              <a:t>Renault Clio IV</a:t>
            </a:r>
            <a:r>
              <a:rPr lang="ru-RU" sz="1800" b="1" dirty="0"/>
              <a:t>, средний вес которой составляет 1000 кг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4725144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Зависимость между площадью и массой автомобиля</a:t>
            </a:r>
            <a:endParaRPr lang="en-US" sz="14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2492896"/>
            <a:ext cx="8676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Зависимость удельного расхода топлива и выбросов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 от массы автомобиля.  </a:t>
            </a:r>
          </a:p>
          <a:p>
            <a:r>
              <a:rPr lang="ru-RU" b="1" dirty="0" smtClean="0"/>
              <a:t>В расчетах </a:t>
            </a:r>
            <a:r>
              <a:rPr lang="ru-RU" b="1" dirty="0"/>
              <a:t>использовалась величина 0,4 л/100км/100кг, или 0,429 </a:t>
            </a:r>
            <a:r>
              <a:rPr lang="ru-RU" b="1" dirty="0" err="1" smtClean="0"/>
              <a:t>кгнэ</a:t>
            </a:r>
            <a:r>
              <a:rPr lang="ru-RU" b="1" dirty="0" smtClean="0"/>
              <a:t>/100км/100кг</a:t>
            </a:r>
            <a:endParaRPr lang="en-US" b="1" dirty="0"/>
          </a:p>
        </p:txBody>
      </p:sp>
      <p:pic>
        <p:nvPicPr>
          <p:cNvPr id="1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304256" cy="172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26997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08720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297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D:\Mailbox\РОСНАНО\transport\eola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301208"/>
            <a:ext cx="2592288" cy="1556792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5536" y="75118"/>
            <a:ext cx="8748464" cy="523220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7030A0"/>
                </a:solidFill>
                <a:latin typeface="Impact" pitchFamily="34" charset="0"/>
              </a:rPr>
              <a:t>Back to the future: </a:t>
            </a:r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Форд-Т весил 850-880 кг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692696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Развитие человеческого общества сопровождается:</a:t>
            </a:r>
            <a:endParaRPr lang="en-US" sz="2800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11560" y="781253"/>
            <a:ext cx="59046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изменениями как масштабов, так и структуры используемых материалов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постепенной заменой биоматериалов на минеральные материалы и ископаемое топливо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при повышении эффективности их использования, но . . . 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при абсолютном росте их потребления и сопряженных с этим ростом выбросов и отходов, негативно влияющих на окружающую среду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львиная доля потребления энергии и выбросов парниковых газов (ПГ) в процессах их производства и потребления приходится на ограниченный список базовых материалов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2000" b="1" dirty="0" smtClean="0"/>
              <a:t>суммарный объем выбросов практически определяет «большая пятерка»: сталь, цемент, бумага (и картон), алюминий и пластики (как агрегированная группа)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764704"/>
            <a:ext cx="259228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28184" y="5780782"/>
            <a:ext cx="2915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Материальная история времени. </a:t>
            </a:r>
          </a:p>
          <a:p>
            <a:pPr algn="ctr"/>
            <a:r>
              <a:rPr lang="ru-RU" sz="1600" b="1" dirty="0" smtClean="0"/>
              <a:t>Переход от возобновляемой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к ископаемой экономике 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8120" y="6457151"/>
            <a:ext cx="298376" cy="284218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334"/>
            <a:ext cx="7560840" cy="584775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7030A0"/>
                </a:solidFill>
                <a:latin typeface="Impact" pitchFamily="34" charset="0"/>
              </a:rPr>
              <a:t>Легковые и грузовые автомобили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088" y="6093296"/>
            <a:ext cx="3779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Прогноз </a:t>
            </a:r>
            <a:r>
              <a:rPr lang="en-US" sz="1600" b="1" dirty="0" smtClean="0"/>
              <a:t>GEA (2012) </a:t>
            </a:r>
            <a:r>
              <a:rPr lang="ru-RU" sz="1600" b="1" dirty="0" smtClean="0"/>
              <a:t>для легковых автомобилей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9239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56992"/>
            <a:ext cx="3923928" cy="245162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67544" y="764704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sz="2000" b="1" dirty="0" smtClean="0"/>
              <a:t>чистый эффект сокращения выбросов ПГ от снижения веса автомобилей равен  </a:t>
            </a:r>
          </a:p>
          <a:p>
            <a:pPr marL="815975" lvl="1" indent="-358775">
              <a:buBlip>
                <a:blip r:embed="rId6"/>
              </a:buBlip>
            </a:pPr>
            <a:r>
              <a:rPr lang="ru-RU" sz="2000" b="1" dirty="0" smtClean="0"/>
              <a:t>0,86 </a:t>
            </a:r>
            <a:r>
              <a:rPr lang="ru-RU" sz="2000" b="1" dirty="0" err="1" smtClean="0"/>
              <a:t>млрд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в 2050 г. и </a:t>
            </a:r>
          </a:p>
          <a:p>
            <a:pPr marL="815975" lvl="1" indent="-358775">
              <a:buBlip>
                <a:blip r:embed="rId6"/>
              </a:buBlip>
            </a:pPr>
            <a:r>
              <a:rPr lang="ru-RU" sz="2000" b="1" dirty="0" smtClean="0"/>
              <a:t>2,3 </a:t>
            </a:r>
            <a:r>
              <a:rPr lang="ru-RU" sz="2000" b="1" dirty="0" err="1" smtClean="0"/>
              <a:t>млрд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в 2100 г.</a:t>
            </a:r>
            <a:endParaRPr lang="en-US" sz="2000" b="1" dirty="0" smtClean="0"/>
          </a:p>
          <a:p>
            <a:pPr marL="358775" lvl="0" indent="-358775">
              <a:buBlip>
                <a:blip r:embed="rId6"/>
              </a:buBlip>
            </a:pPr>
            <a:r>
              <a:rPr lang="ru-RU" sz="2000" b="1" dirty="0" smtClean="0"/>
              <a:t>в отличие от ряда перечисленных конкурирующих технических решений, сокращение выбросов ПГ за счет дополнительного снижения веса автомобилей при легировании материалов SWCNТ не требует замены инфраструктуры и изменения поведения автомобилистов</a:t>
            </a:r>
            <a:endParaRPr lang="en-US" sz="2000" b="1" dirty="0" smtClean="0"/>
          </a:p>
        </p:txBody>
      </p:sp>
      <p:pic>
        <p:nvPicPr>
          <p:cNvPr id="18" name="Рисунок 1" descr="Renault-EOLAB-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568" y="5013176"/>
            <a:ext cx="2736304" cy="18448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19872" y="4869160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Легкие материалы, применяемые при производстве концепт-кара </a:t>
            </a:r>
            <a:r>
              <a:rPr lang="ru-RU" sz="1600" b="1" dirty="0" err="1" smtClean="0"/>
              <a:t>Renault</a:t>
            </a:r>
            <a:r>
              <a:rPr lang="ru-RU" sz="1600" b="1" dirty="0" smtClean="0"/>
              <a:t> EOLAB</a:t>
            </a:r>
            <a:endParaRPr lang="en-US" sz="16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334"/>
            <a:ext cx="7560840" cy="584775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7030A0"/>
                </a:solidFill>
                <a:latin typeface="Impact" pitchFamily="34" charset="0"/>
              </a:rPr>
              <a:t>Самолеты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611560" y="836712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Число пассажирских и грузовых самолетов растет со скоростью, примерно равной темпам роста ВВП, а обеспеченность самолетами на душу населения к 2100 г. вырастет примерно в 5 раз </a:t>
            </a:r>
          </a:p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Снижение выбросов ПГ за счет снижения массы самолетов при их легировании добавками </a:t>
            </a:r>
            <a:r>
              <a:rPr lang="en-US" sz="2000" b="1" dirty="0" smtClean="0"/>
              <a:t>SWCNT</a:t>
            </a:r>
            <a:r>
              <a:rPr lang="ru-RU" sz="2000" b="1" dirty="0" smtClean="0"/>
              <a:t> (за вычетом выбросов при их производстве) составляет: </a:t>
            </a:r>
          </a:p>
          <a:p>
            <a:pPr marL="815975" lvl="1" indent="-358775">
              <a:buBlip>
                <a:blip r:embed="rId4"/>
              </a:buBlip>
            </a:pPr>
            <a:r>
              <a:rPr lang="ru-RU" sz="2000" b="1" dirty="0" smtClean="0"/>
              <a:t>43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в 2035 г. </a:t>
            </a:r>
          </a:p>
          <a:p>
            <a:pPr marL="815975" lvl="1" indent="-358775">
              <a:buBlip>
                <a:blip r:embed="rId4"/>
              </a:buBlip>
            </a:pPr>
            <a:r>
              <a:rPr lang="ru-RU" sz="2000" b="1" dirty="0" smtClean="0"/>
              <a:t>174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в 2050 г. и </a:t>
            </a:r>
          </a:p>
          <a:p>
            <a:pPr marL="815975" lvl="1" indent="-358775">
              <a:buBlip>
                <a:blip r:embed="rId4"/>
              </a:buBlip>
            </a:pPr>
            <a:r>
              <a:rPr lang="ru-RU" sz="2000" b="1" dirty="0" smtClean="0"/>
              <a:t>2136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в 2100 г</a:t>
            </a:r>
            <a:endParaRPr lang="en-US" sz="20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7631832" y="4365104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Структура материалов, </a:t>
            </a:r>
            <a:r>
              <a:rPr lang="ru-RU" sz="1600" b="1" dirty="0" err="1" smtClean="0"/>
              <a:t>использован-ных</a:t>
            </a:r>
            <a:r>
              <a:rPr lang="ru-RU" sz="1600" b="1" dirty="0" smtClean="0"/>
              <a:t> при строительстве самолета </a:t>
            </a:r>
            <a:r>
              <a:rPr lang="ru-RU" sz="1600" b="1" dirty="0" err="1" smtClean="0"/>
              <a:t>Boeing</a:t>
            </a:r>
            <a:r>
              <a:rPr lang="ru-RU" sz="1600" b="1" dirty="0" smtClean="0"/>
              <a:t> 787</a:t>
            </a:r>
            <a:endParaRPr lang="en-US" sz="1600" b="1" dirty="0"/>
          </a:p>
        </p:txBody>
      </p:sp>
      <p:pic>
        <p:nvPicPr>
          <p:cNvPr id="11" name="Рисунок 0" descr="Boeing 787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9992" y="4365104"/>
            <a:ext cx="3096344" cy="1944216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836712"/>
            <a:ext cx="4716016" cy="302433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0778"/>
            <a:ext cx="8676456" cy="830997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Суммарное снижение выбросов ПГ за счет легирования базовых материалов SWCNT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539552" y="98072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Суммарное снижение антропогенных выбросов ПГ за счет их легирования SWCNT, а также за счет снижения массы автомобилей и самолетов, равно:</a:t>
            </a:r>
          </a:p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1970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</a:t>
            </a:r>
            <a:r>
              <a:rPr lang="ru-RU" sz="2000" b="1" dirty="0" smtClean="0"/>
              <a:t>  в 2035 г.</a:t>
            </a:r>
          </a:p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3330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</a:t>
            </a:r>
            <a:r>
              <a:rPr lang="ru-RU" sz="2000" b="1" dirty="0" smtClean="0"/>
              <a:t>. в 2050 г. </a:t>
            </a:r>
          </a:p>
          <a:p>
            <a:pPr marL="358775" lvl="0" indent="-358775">
              <a:buBlip>
                <a:blip r:embed="rId4"/>
              </a:buBlip>
            </a:pPr>
            <a:r>
              <a:rPr lang="ru-RU" sz="2000" b="1" dirty="0" smtClean="0"/>
              <a:t>7230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т СО</a:t>
            </a:r>
            <a:r>
              <a:rPr lang="ru-RU" sz="2000" b="1" baseline="-25000" dirty="0" smtClean="0"/>
              <a:t>2-экв</a:t>
            </a:r>
            <a:r>
              <a:rPr lang="ru-RU" sz="2000" b="1" dirty="0" smtClean="0"/>
              <a:t>. в 2100 г</a:t>
            </a:r>
            <a:r>
              <a:rPr lang="ru-RU" sz="2000" b="1" i="1" dirty="0" smtClean="0"/>
              <a:t>.</a:t>
            </a:r>
            <a:endParaRPr lang="ru-RU" sz="20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39552" y="3933056"/>
            <a:ext cx="86044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Blip>
                <a:blip r:embed="rId4"/>
              </a:buBlip>
            </a:pPr>
            <a:r>
              <a:rPr lang="ru-RU" sz="1700" b="1" dirty="0" smtClean="0"/>
              <a:t>львиная доля эффекта формируется за счет только 5 мер: легирования SWCNT бетона, пластиков, алюминия, а также за счет снижения массы самолетов и автомобилей;</a:t>
            </a:r>
            <a:endParaRPr lang="en-US" sz="1700" b="1" dirty="0" smtClean="0"/>
          </a:p>
          <a:p>
            <a:pPr marL="173038" lvl="0" indent="-173038">
              <a:buBlip>
                <a:blip r:embed="rId4"/>
              </a:buBlip>
            </a:pPr>
            <a:r>
              <a:rPr lang="ru-RU" sz="1700" b="1" dirty="0" smtClean="0"/>
              <a:t>в период до 2035 г. основной вклад приходится на производство базовых материалов</a:t>
            </a:r>
          </a:p>
          <a:p>
            <a:pPr marL="173038" lvl="0" indent="-173038">
              <a:buBlip>
                <a:blip r:embed="rId4"/>
              </a:buBlip>
            </a:pPr>
            <a:r>
              <a:rPr lang="ru-RU" sz="1700" b="1" dirty="0" smtClean="0"/>
              <a:t>затем существенно растет эффект от снижения массы автомобилей и самолетов, который к 2050 г. превышает четверть суммарного эффекта, а к 2100 г. достигает его половины</a:t>
            </a:r>
          </a:p>
          <a:p>
            <a:pPr marL="173038" lvl="0" indent="-173038">
              <a:buBlip>
                <a:blip r:embed="rId4"/>
              </a:buBlip>
            </a:pPr>
            <a:r>
              <a:rPr lang="ru-RU" sz="1700" b="1" dirty="0" smtClean="0"/>
              <a:t>в 2075-2100 гг. основной прирост эффекта получается за счет снижения массы самолетов</a:t>
            </a:r>
          </a:p>
          <a:p>
            <a:pPr marL="173038" indent="-173038">
              <a:buBlip>
                <a:blip r:embed="rId4"/>
              </a:buBlip>
            </a:pPr>
            <a:r>
              <a:rPr lang="ru-RU" sz="1700" b="1" dirty="0" smtClean="0"/>
              <a:t>эти данные отражают </a:t>
            </a:r>
            <a:r>
              <a:rPr lang="ru-RU" sz="1700" b="1" i="1" dirty="0" smtClean="0"/>
              <a:t>чистое снижение выбросов</a:t>
            </a:r>
            <a:r>
              <a:rPr lang="ru-RU" sz="1700" b="1" dirty="0" smtClean="0"/>
              <a:t> за вычетом выбросов ПГ при производстве SWCNT</a:t>
            </a:r>
            <a:endParaRPr lang="en-US" sz="17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4861" y="1052736"/>
            <a:ext cx="465913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1555"/>
            <a:ext cx="8748464" cy="83099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Снижение выбросов ПГ за счет легирования базовых  материалов – всего и в отдельных секторах</a:t>
            </a:r>
            <a:r>
              <a:rPr lang="ru-RU" sz="2000" dirty="0" smtClean="0">
                <a:solidFill>
                  <a:schemeClr val="accent4"/>
                </a:solidFill>
                <a:latin typeface="Impact" pitchFamily="34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98072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использование SWCNT: до </a:t>
            </a:r>
            <a:r>
              <a:rPr lang="ru-RU" sz="1600" b="1" dirty="0" smtClean="0"/>
              <a:t>167 </a:t>
            </a:r>
            <a:r>
              <a:rPr lang="ru-RU" sz="1600" b="1" dirty="0" smtClean="0"/>
              <a:t>тыс. т в 2035 г., до </a:t>
            </a:r>
            <a:r>
              <a:rPr lang="ru-RU" sz="1600" b="1" dirty="0" smtClean="0"/>
              <a:t>289 </a:t>
            </a:r>
            <a:r>
              <a:rPr lang="ru-RU" sz="1600" b="1" dirty="0" smtClean="0"/>
              <a:t>тыс. т в 2050 г. и до </a:t>
            </a:r>
            <a:r>
              <a:rPr lang="ru-RU" sz="1600" b="1" dirty="0" smtClean="0"/>
              <a:t>429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т в 2100 г.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4008" y="980728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суммарные выбросы ПГ снижаются на </a:t>
            </a:r>
            <a:r>
              <a:rPr lang="ru-RU" sz="1600" b="1" dirty="0" smtClean="0"/>
              <a:t>5</a:t>
            </a:r>
            <a:r>
              <a:rPr lang="ru-RU" sz="1600" b="1" dirty="0" smtClean="0"/>
              <a:t>,2% </a:t>
            </a:r>
            <a:r>
              <a:rPr lang="ru-RU" sz="1600" b="1" dirty="0" smtClean="0"/>
              <a:t>в 2050 г. и почти на </a:t>
            </a:r>
            <a:r>
              <a:rPr lang="ru-RU" sz="1600" b="1" dirty="0" smtClean="0"/>
              <a:t>8,5% </a:t>
            </a:r>
            <a:r>
              <a:rPr lang="ru-RU" sz="1600" b="1" dirty="0" smtClean="0"/>
              <a:t>в 2100 г. от базовой траектории и на </a:t>
            </a:r>
            <a:r>
              <a:rPr lang="ru-RU" sz="1600" b="1" dirty="0" smtClean="0"/>
              <a:t>7</a:t>
            </a:r>
            <a:r>
              <a:rPr lang="ru-RU" sz="1600" b="1" dirty="0" smtClean="0"/>
              <a:t>,9% </a:t>
            </a:r>
            <a:r>
              <a:rPr lang="ru-RU" sz="1600" b="1" dirty="0" smtClean="0"/>
              <a:t>и </a:t>
            </a:r>
            <a:r>
              <a:rPr lang="ru-RU" sz="1600" b="1" dirty="0" smtClean="0"/>
              <a:t>20</a:t>
            </a:r>
            <a:r>
              <a:rPr lang="ru-RU" sz="1600" b="1" dirty="0" smtClean="0"/>
              <a:t>% </a:t>
            </a:r>
            <a:r>
              <a:rPr lang="ru-RU" sz="1600" b="1" dirty="0" smtClean="0"/>
              <a:t>от уровня 2014 г.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20" name="Rectangle 19"/>
          <p:cNvSpPr/>
          <p:nvPr/>
        </p:nvSpPr>
        <p:spPr>
          <a:xfrm>
            <a:off x="323528" y="3789040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выбросы ПГ в промышленности снижаются на </a:t>
            </a:r>
            <a:r>
              <a:rPr lang="ru-RU" sz="1600" b="1" dirty="0" smtClean="0"/>
              <a:t>10</a:t>
            </a:r>
            <a:r>
              <a:rPr lang="ru-RU" sz="1600" b="1" dirty="0" smtClean="0"/>
              <a:t>% </a:t>
            </a:r>
            <a:r>
              <a:rPr lang="ru-RU" sz="1600" b="1" dirty="0" smtClean="0"/>
              <a:t>в 2050 г. и на </a:t>
            </a:r>
            <a:r>
              <a:rPr lang="ru-RU" sz="1600" b="1" dirty="0" smtClean="0"/>
              <a:t>11% </a:t>
            </a:r>
            <a:r>
              <a:rPr lang="ru-RU" sz="1600" b="1" dirty="0" smtClean="0"/>
              <a:t>в 2100 г. от базовой траектории и на </a:t>
            </a:r>
            <a:r>
              <a:rPr lang="ru-RU" sz="1600" b="1" dirty="0" smtClean="0"/>
              <a:t>14% </a:t>
            </a:r>
            <a:r>
              <a:rPr lang="ru-RU" sz="1600" b="1" dirty="0" smtClean="0"/>
              <a:t>и </a:t>
            </a:r>
            <a:r>
              <a:rPr lang="ru-RU" sz="1600" b="1" dirty="0" smtClean="0"/>
              <a:t>18% </a:t>
            </a:r>
            <a:r>
              <a:rPr lang="ru-RU" sz="1600" b="1" dirty="0" smtClean="0"/>
              <a:t>от уровня 2014 г.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4008" y="3789040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выбросы ПГ на транспорте снижаются на </a:t>
            </a:r>
            <a:r>
              <a:rPr lang="ru-RU" sz="1600" b="1" dirty="0" smtClean="0"/>
              <a:t>9% </a:t>
            </a:r>
            <a:r>
              <a:rPr lang="ru-RU" sz="1600" b="1" dirty="0" smtClean="0"/>
              <a:t>в 2050 г. и на </a:t>
            </a:r>
            <a:r>
              <a:rPr lang="ru-RU" sz="1600" b="1" dirty="0" smtClean="0"/>
              <a:t>39</a:t>
            </a:r>
            <a:r>
              <a:rPr lang="ru-RU" sz="1600" b="1" dirty="0" smtClean="0"/>
              <a:t>% </a:t>
            </a:r>
            <a:r>
              <a:rPr lang="ru-RU" sz="1600" b="1" dirty="0" smtClean="0"/>
              <a:t>в 2100 г. от базовой траектории и на </a:t>
            </a:r>
            <a:r>
              <a:rPr lang="ru-RU" sz="1600" b="1" dirty="0" smtClean="0"/>
              <a:t>14%  </a:t>
            </a:r>
            <a:r>
              <a:rPr lang="ru-RU" sz="1600" b="1" dirty="0" smtClean="0"/>
              <a:t>и </a:t>
            </a:r>
            <a:r>
              <a:rPr lang="ru-RU" sz="1600" b="1" dirty="0" smtClean="0"/>
              <a:t>56% </a:t>
            </a:r>
            <a:r>
              <a:rPr lang="ru-RU" sz="1600" b="1" dirty="0" smtClean="0"/>
              <a:t>от уровня 2014 г.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3888432" cy="1944216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44824"/>
            <a:ext cx="3888432" cy="187220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81128"/>
            <a:ext cx="4248472" cy="2160240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697760"/>
            <a:ext cx="42839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-45650"/>
            <a:ext cx="8748464" cy="110799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Кумулятивное снижение выбросов за 2015-2100 гг. равно 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331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Impact" pitchFamily="34" charset="0"/>
              </a:rPr>
              <a:t>млрд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 СО</a:t>
            </a:r>
            <a:r>
              <a:rPr lang="ru-RU" sz="2200" baseline="-25000" dirty="0" smtClean="0">
                <a:solidFill>
                  <a:srgbClr val="7030A0"/>
                </a:solidFill>
                <a:latin typeface="Impact" pitchFamily="34" charset="0"/>
              </a:rPr>
              <a:t>2-экв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., что кратно 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6 объемам </a:t>
            </a:r>
            <a:r>
              <a:rPr lang="ru-RU" sz="2200" dirty="0" smtClean="0">
                <a:solidFill>
                  <a:srgbClr val="7030A0"/>
                </a:solidFill>
                <a:latin typeface="Impact" pitchFamily="34" charset="0"/>
              </a:rPr>
              <a:t>всех антропогенных выбросов за 2014 год</a:t>
            </a:r>
            <a:endParaRPr lang="en-US" sz="2200" dirty="0">
              <a:solidFill>
                <a:srgbClr val="7030A0"/>
              </a:solidFill>
              <a:latin typeface="Impact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0892" y="1196752"/>
          <a:ext cx="8693108" cy="467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849600"/>
                <a:gridCol w="117816"/>
                <a:gridCol w="794992"/>
                <a:gridCol w="162363"/>
                <a:gridCol w="862263"/>
                <a:gridCol w="960587"/>
                <a:gridCol w="960587"/>
                <a:gridCol w="881096"/>
                <a:gridCol w="943565"/>
              </a:tblGrid>
              <a:tr h="144015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Сниже-ние</a:t>
                      </a:r>
                      <a:r>
                        <a:rPr lang="ru-RU" sz="1600" baseline="0" dirty="0" smtClean="0"/>
                        <a:t> в 2035 г.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Сниже-ние</a:t>
                      </a:r>
                      <a:r>
                        <a:rPr lang="ru-RU" sz="1600" dirty="0" smtClean="0"/>
                        <a:t> в 2050 г.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Сниже-ние</a:t>
                      </a:r>
                      <a:r>
                        <a:rPr lang="ru-RU" sz="1600" dirty="0" smtClean="0"/>
                        <a:t> в 2100 г.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Кумуля-тивное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сниже-ние</a:t>
                      </a:r>
                      <a:r>
                        <a:rPr lang="ru-RU" sz="1600" dirty="0" smtClean="0"/>
                        <a:t> в 2015-2050</a:t>
                      </a:r>
                      <a:r>
                        <a:rPr lang="ru-RU" sz="1600" baseline="0" dirty="0" smtClean="0"/>
                        <a:t> г.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Кумуля-тивное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сниже-ние</a:t>
                      </a:r>
                      <a:r>
                        <a:rPr lang="ru-RU" sz="1600" dirty="0" smtClean="0"/>
                        <a:t> в 2015-2100</a:t>
                      </a:r>
                      <a:r>
                        <a:rPr lang="ru-RU" sz="1600" baseline="0" dirty="0" smtClean="0"/>
                        <a:t> г.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Уро-вень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выбро-сов</a:t>
                      </a:r>
                      <a:r>
                        <a:rPr lang="ru-RU" sz="1600" dirty="0" smtClean="0"/>
                        <a:t> в 2014 г.*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Крат-ность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кумуля-тивного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сниже-ния</a:t>
                      </a:r>
                      <a:r>
                        <a:rPr lang="ru-RU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3985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млн</a:t>
                      </a:r>
                      <a:r>
                        <a:rPr lang="ru-RU" sz="1400" b="1" dirty="0" smtClean="0"/>
                        <a:t> т СО</a:t>
                      </a:r>
                      <a:r>
                        <a:rPr lang="ru-RU" sz="1400" b="1" baseline="-25000" dirty="0" smtClean="0"/>
                        <a:t>2экв</a:t>
                      </a:r>
                      <a:r>
                        <a:rPr lang="ru-RU" sz="1400" b="1" dirty="0" smtClean="0"/>
                        <a:t>.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млрд</a:t>
                      </a:r>
                      <a:r>
                        <a:rPr lang="ru-RU" sz="1400" b="1" dirty="0" smtClean="0"/>
                        <a:t> т СО</a:t>
                      </a:r>
                      <a:r>
                        <a:rPr lang="ru-RU" sz="1400" b="1" baseline="-25000" dirty="0" smtClean="0"/>
                        <a:t>2экв</a:t>
                      </a:r>
                      <a:r>
                        <a:rPr lang="ru-RU" sz="1400" b="1" dirty="0" smtClean="0"/>
                        <a:t>.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 (лет)</a:t>
                      </a:r>
                      <a:endParaRPr lang="en-US" sz="1400" b="1" dirty="0"/>
                    </a:p>
                  </a:txBody>
                  <a:tcPr/>
                </a:tc>
              </a:tr>
              <a:tr h="8616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Выбросы ПГ от производства базовых материалов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1576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2233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2909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46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8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Выбросы ПГ от транспорта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390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1065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4322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151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19</a:t>
                      </a:r>
                      <a:endParaRPr lang="en-US" sz="1800" b="1" dirty="0"/>
                    </a:p>
                  </a:txBody>
                  <a:tcPr/>
                </a:tc>
              </a:tr>
              <a:tr h="3707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выбросы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1967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3298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7232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59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331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52,6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</a:tr>
              <a:tr h="525227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МЭА – промышленность</a:t>
                      </a:r>
                      <a:r>
                        <a:rPr lang="en-US" sz="1400" b="1" i="1" dirty="0" smtClean="0"/>
                        <a:t>-</a:t>
                      </a:r>
                      <a:r>
                        <a:rPr lang="ru-RU" sz="1400" b="1" i="1" dirty="0" smtClean="0"/>
                        <a:t>2</a:t>
                      </a:r>
                      <a:r>
                        <a:rPr lang="en-US" sz="1400" b="1" i="1" dirty="0" smtClean="0"/>
                        <a:t>DS</a:t>
                      </a:r>
                      <a:r>
                        <a:rPr lang="ru-RU" sz="1400" b="1" i="1" dirty="0" smtClean="0"/>
                        <a:t>**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/>
                        <a:t> </a:t>
                      </a:r>
                      <a:endParaRPr lang="en-US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/>
                        <a:t>15</a:t>
                      </a:r>
                      <a:r>
                        <a:rPr lang="en-US" sz="1600" b="1" i="1" dirty="0" smtClean="0"/>
                        <a:t>1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</a:tr>
              <a:tr h="370748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МЭА – транспорт-2</a:t>
                      </a:r>
                      <a:r>
                        <a:rPr lang="en-US" sz="1400" b="1" i="1" dirty="0" smtClean="0"/>
                        <a:t>DS</a:t>
                      </a:r>
                      <a:r>
                        <a:rPr lang="ru-RU" sz="1400" b="1" i="1" dirty="0" smtClean="0"/>
                        <a:t>**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/>
                        <a:t>138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7544" y="5877272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*Прямые и косвенные ** МЭА (2015). Ограничение потепления уровнем 2</a:t>
            </a:r>
            <a:r>
              <a:rPr lang="ru-RU" sz="1400" b="1" baseline="30000" dirty="0" smtClean="0"/>
              <a:t>о</a:t>
            </a:r>
            <a:r>
              <a:rPr lang="ru-RU" sz="1400" b="1" dirty="0" smtClean="0"/>
              <a:t>С. Весь потенциал мер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0" name="Rectangle 9"/>
          <p:cNvSpPr/>
          <p:nvPr/>
        </p:nvSpPr>
        <p:spPr>
          <a:xfrm>
            <a:off x="539552" y="6211669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Легирование базовых материалов SWCNT равнозначно задержке процесса глобального потепления почти на </a:t>
            </a:r>
            <a:r>
              <a:rPr lang="ru-RU" b="1" dirty="0" smtClean="0"/>
              <a:t>6 </a:t>
            </a:r>
            <a:r>
              <a:rPr lang="ru-RU" b="1" dirty="0" smtClean="0"/>
              <a:t>лет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0"/>
            <a:ext cx="8676456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Э</a:t>
            </a:r>
            <a:r>
              <a:rPr lang="ru-RU" sz="2400" baseline="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ффект</a:t>
            </a: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 от использования </a:t>
            </a:r>
            <a:r>
              <a:rPr lang="en-US" sz="240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SWCNT </a:t>
            </a: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сопоставим по масштабу с эффектами от</a:t>
            </a:r>
            <a:r>
              <a:rPr lang="ru-RU" sz="2400" baseline="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 основных </a:t>
            </a: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мер по ограничению антропогенных выбросов ПГ уже в 2030 г. 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5934670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МЭА (2015). Сценарий 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«моста» 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для перехода к ограничению 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потепления уровнем 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2оС.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08104" y="2276872"/>
            <a:ext cx="13681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Arial Black" pitchFamily="34" charset="0"/>
              </a:rPr>
              <a:t>0,73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0,44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0,83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0,49</a:t>
            </a:r>
          </a:p>
          <a:p>
            <a:pPr lvl="0">
              <a:spcBef>
                <a:spcPct val="0"/>
              </a:spcBef>
              <a:defRPr/>
            </a:pPr>
            <a:endParaRPr lang="ru-RU" sz="1600" dirty="0">
              <a:solidFill>
                <a:schemeClr val="accent4"/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2,40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dirty="0" smtClean="0">
                <a:latin typeface="Arial Black" pitchFamily="34" charset="0"/>
              </a:rPr>
              <a:t>GtCO</a:t>
            </a:r>
            <a:r>
              <a:rPr lang="en-US" sz="1600" baseline="-25000" dirty="0" smtClean="0">
                <a:latin typeface="Arial Black" pitchFamily="34" charset="0"/>
              </a:rPr>
              <a:t>2eqv</a:t>
            </a:r>
            <a:endParaRPr lang="ru-RU" sz="1600" baseline="-25000" dirty="0">
              <a:latin typeface="Arial Black" pitchFamily="34" charset="0"/>
            </a:endParaRPr>
          </a:p>
        </p:txBody>
      </p:sp>
      <p:pic>
        <p:nvPicPr>
          <p:cNvPr id="2" name="Picture 2" descr="http://cordis.europa.eu/nanotechnology/icons/funcars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212976"/>
            <a:ext cx="1691680" cy="100354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164288" y="4653136"/>
            <a:ext cx="197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- </a:t>
            </a: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1,5-1,9 </a:t>
            </a:r>
            <a:r>
              <a:rPr lang="en-US" sz="1600" dirty="0" smtClean="0">
                <a:solidFill>
                  <a:schemeClr val="tx2"/>
                </a:solidFill>
                <a:latin typeface="Arial Black" pitchFamily="34" charset="0"/>
              </a:rPr>
              <a:t>GtCO</a:t>
            </a:r>
            <a:r>
              <a:rPr lang="en-US" sz="1600" baseline="-25000" dirty="0" smtClean="0">
                <a:solidFill>
                  <a:schemeClr val="tx2"/>
                </a:solidFill>
                <a:latin typeface="Arial Black" pitchFamily="34" charset="0"/>
              </a:rPr>
              <a:t>2eqv</a:t>
            </a:r>
            <a:endParaRPr lang="ru-RU" sz="1600" baseline="-250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минус еще </a:t>
            </a: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более 30%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5528" y="594928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ЦЭНЭФ-</a:t>
            </a:r>
            <a:r>
              <a:rPr lang="en-US" dirty="0" smtClean="0">
                <a:solidFill>
                  <a:schemeClr val="accent4"/>
                </a:solidFill>
                <a:latin typeface="Arial Black" pitchFamily="34" charset="0"/>
              </a:rPr>
              <a:t>XXI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(2015). 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Сценарий внедрения </a:t>
            </a:r>
            <a:r>
              <a:rPr lang="en-US" dirty="0" smtClean="0">
                <a:solidFill>
                  <a:schemeClr val="accent4"/>
                </a:solidFill>
                <a:latin typeface="Arial Black" pitchFamily="34" charset="0"/>
              </a:rPr>
              <a:t>SWCNT</a:t>
            </a:r>
            <a:endParaRPr lang="ru-RU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35896" y="4941168"/>
            <a:ext cx="32403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3888" y="47251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－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75656" y="3284984"/>
            <a:ext cx="2088232" cy="223224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4144" y="6272446"/>
            <a:ext cx="532656" cy="32316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334"/>
            <a:ext cx="7560840" cy="584775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7030A0"/>
                </a:solidFill>
                <a:latin typeface="Impact" pitchFamily="34" charset="0"/>
              </a:rPr>
              <a:t>Анализ чувствительности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467544" y="764704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buBlip>
                <a:blip r:embed="rId4"/>
              </a:buBlip>
            </a:pPr>
            <a:r>
              <a:rPr lang="ru-RU" b="1" dirty="0" smtClean="0"/>
              <a:t>Оценки снижения выбросов ПГ за счет легирования базовых материалов SWCNT и за счет снижения массы автомобилей и самолетов получены при использовании большого набора допущений, к которым чувствительны результаты расчетов</a:t>
            </a:r>
          </a:p>
          <a:p>
            <a:pPr marL="358775" indent="-358775">
              <a:buBlip>
                <a:blip r:embed="rId4"/>
              </a:buBlip>
            </a:pPr>
            <a:r>
              <a:rPr lang="ru-RU" b="1" dirty="0" smtClean="0"/>
              <a:t>При всех разумных допущениях об использовании SWCNT для легирования базовых материалов эффект снижения выбросов ПГ от сокращения потребности в них и от снижения массы автомобилей и самолетов остается значимым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358775" indent="-358775">
              <a:buBlip>
                <a:blip r:embed="rId4"/>
              </a:buBlip>
            </a:pPr>
            <a:r>
              <a:rPr lang="ru-RU" b="1" dirty="0" smtClean="0"/>
              <a:t>минимальное значение снижения выбросов не опускается ниже 1349 </a:t>
            </a:r>
            <a:r>
              <a:rPr lang="ru-RU" b="1" dirty="0" err="1" smtClean="0"/>
              <a:t>млн</a:t>
            </a:r>
            <a:r>
              <a:rPr lang="ru-RU" b="1" dirty="0" smtClean="0"/>
              <a:t> т СО</a:t>
            </a:r>
            <a:r>
              <a:rPr lang="ru-RU" b="1" baseline="-25000" dirty="0" smtClean="0"/>
              <a:t>2-экв</a:t>
            </a:r>
            <a:r>
              <a:rPr lang="ru-RU" b="1" dirty="0" smtClean="0"/>
              <a:t>. в 2050 г. и 4292 </a:t>
            </a:r>
            <a:r>
              <a:rPr lang="ru-RU" b="1" dirty="0" err="1" smtClean="0"/>
              <a:t>млн</a:t>
            </a:r>
            <a:r>
              <a:rPr lang="ru-RU" b="1" dirty="0" smtClean="0"/>
              <a:t> т СО</a:t>
            </a:r>
            <a:r>
              <a:rPr lang="ru-RU" b="1" baseline="-25000" dirty="0" smtClean="0"/>
              <a:t>2-экв</a:t>
            </a:r>
            <a:r>
              <a:rPr lang="ru-RU" b="1" dirty="0" smtClean="0"/>
              <a:t>. в 2100 г.</a:t>
            </a:r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360040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17032"/>
            <a:ext cx="7776864" cy="300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3568" y="1484784"/>
            <a:ext cx="8280920" cy="4896544"/>
          </a:xfrm>
        </p:spPr>
        <p:txBody>
          <a:bodyPr>
            <a:noAutofit/>
          </a:bodyPr>
          <a:lstStyle/>
          <a:p>
            <a:pPr marL="355600" indent="-273050">
              <a:buBlip>
                <a:blip r:embed="rId4"/>
              </a:buBlip>
            </a:pPr>
            <a:r>
              <a:rPr lang="ru-RU" sz="2400" b="1" dirty="0" smtClean="0"/>
              <a:t>эффект снижения выбросов ПГ от снижения потребности в них и от снижения массы автомобилей и самолетов остается </a:t>
            </a:r>
            <a:r>
              <a:rPr lang="ru-RU" b="1" dirty="0" smtClean="0">
                <a:solidFill>
                  <a:srgbClr val="FF0000"/>
                </a:solidFill>
              </a:rPr>
              <a:t>значимым</a:t>
            </a:r>
          </a:p>
          <a:p>
            <a:pPr marL="355600" indent="-273050">
              <a:buBlip>
                <a:blip r:embed="rId4"/>
              </a:buBlip>
            </a:pPr>
            <a:r>
              <a:rPr lang="ru-RU" sz="2400" b="1" dirty="0" smtClean="0"/>
              <a:t>это направление снижения материалоемкости глобального ВВП и снижения веса конечной продукции (</a:t>
            </a:r>
            <a:r>
              <a:rPr lang="en-US" sz="2400" b="1" dirty="0" smtClean="0"/>
              <a:t>light</a:t>
            </a:r>
            <a:r>
              <a:rPr lang="ru-RU" sz="2400" b="1" dirty="0" smtClean="0"/>
              <a:t>-</a:t>
            </a:r>
            <a:r>
              <a:rPr lang="en-US" sz="2400" b="1" dirty="0" smtClean="0"/>
              <a:t>weighting</a:t>
            </a:r>
            <a:r>
              <a:rPr lang="ru-RU" sz="2400" b="1" dirty="0" smtClean="0"/>
              <a:t>) необходимо рассматривать как</a:t>
            </a:r>
          </a:p>
          <a:p>
            <a:pPr marL="755650" lvl="1" indent="-273050">
              <a:buBlip>
                <a:blip r:embed="rId4"/>
              </a:buBlip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новое</a:t>
            </a:r>
            <a:r>
              <a:rPr lang="ru-RU" sz="2400" b="1" dirty="0" smtClean="0"/>
              <a:t> и </a:t>
            </a:r>
            <a:r>
              <a:rPr lang="ru-RU" sz="3200" b="1" dirty="0" smtClean="0">
                <a:solidFill>
                  <a:srgbClr val="FF0000"/>
                </a:solidFill>
              </a:rPr>
              <a:t>амбициозное</a:t>
            </a:r>
            <a:r>
              <a:rPr lang="ru-RU" sz="3200" b="1" dirty="0" smtClean="0"/>
              <a:t> </a:t>
            </a:r>
            <a:r>
              <a:rPr lang="ru-RU" sz="2400" b="1" dirty="0" smtClean="0"/>
              <a:t>направление действий и политики ограничения глобального потепления 2°</a:t>
            </a:r>
            <a:r>
              <a:rPr lang="en-US" sz="2400" b="1" dirty="0" smtClean="0"/>
              <a:t>C</a:t>
            </a:r>
            <a:r>
              <a:rPr lang="ru-RU" sz="2400" dirty="0" smtClean="0"/>
              <a:t> </a:t>
            </a:r>
          </a:p>
          <a:p>
            <a:pPr marL="755650" lvl="1" indent="-273050">
              <a:buBlip>
                <a:blip r:embed="rId4"/>
              </a:buBlip>
            </a:pPr>
            <a:r>
              <a:rPr lang="ru-RU" sz="2400" b="1" dirty="0" smtClean="0"/>
              <a:t>важную дополнительную </a:t>
            </a:r>
            <a:r>
              <a:rPr lang="ru-RU" sz="3200" b="1" dirty="0" smtClean="0">
                <a:solidFill>
                  <a:srgbClr val="FF0000"/>
                </a:solidFill>
              </a:rPr>
              <a:t>опору</a:t>
            </a:r>
            <a:r>
              <a:rPr lang="ru-RU" sz="2400" b="1" dirty="0" smtClean="0"/>
              <a:t> сценария «моста» для перехода к устойчивому </a:t>
            </a:r>
            <a:r>
              <a:rPr lang="ru-RU" sz="2400" b="1" dirty="0" err="1" smtClean="0"/>
              <a:t>низкоуглеродному</a:t>
            </a:r>
            <a:r>
              <a:rPr lang="ru-RU" sz="2400" b="1" dirty="0" smtClean="0"/>
              <a:t> развитию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При всех разумных допущениях об использовании SWCNT для легирования базовых материалов: 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5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sci-lib.com/2011/01/31/b_10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1296144" cy="7200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936104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>
            <a:off x="1043608" y="1916832"/>
            <a:ext cx="369332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Black" pitchFamily="34" charset="0"/>
              </a:rPr>
              <a:t>Light weight materials and material efficiency  </a:t>
            </a:r>
            <a:endParaRPr lang="en-US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6017169" cy="468052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96389"/>
            <a:ext cx="8676456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aseline="0" dirty="0" smtClean="0">
                <a:solidFill>
                  <a:schemeClr val="accent4"/>
                </a:solidFill>
                <a:latin typeface="Impact" pitchFamily="34" charset="0"/>
                <a:ea typeface="+mj-ea"/>
                <a:cs typeface="+mj-cs"/>
              </a:rPr>
              <a:t>Снижение массы базовых материалов за счет их легирования </a:t>
            </a: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SWCNТ – еще одна надежная опора для «моста», по которому можно перейти к устойчивому развитию 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780928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6211669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МЭА (2015). Сценарий 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«моста» 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для перехода к ограничению </a:t>
            </a:r>
            <a:r>
              <a:rPr lang="ru-RU" dirty="0" smtClean="0">
                <a:solidFill>
                  <a:schemeClr val="accent4"/>
                </a:solidFill>
                <a:latin typeface="Arial Black" pitchFamily="34" charset="0"/>
              </a:rPr>
              <a:t>потепления уровнем 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2</a:t>
            </a:r>
            <a:r>
              <a:rPr lang="ru-RU" baseline="30000" dirty="0">
                <a:solidFill>
                  <a:schemeClr val="accent4"/>
                </a:solidFill>
                <a:latin typeface="Arial Black" pitchFamily="34" charset="0"/>
              </a:rPr>
              <a:t>о</a:t>
            </a:r>
            <a:r>
              <a:rPr lang="ru-RU" dirty="0">
                <a:solidFill>
                  <a:schemeClr val="accent4"/>
                </a:solidFill>
                <a:latin typeface="Arial Black" pitchFamily="34" charset="0"/>
              </a:rPr>
              <a:t>С.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cxnSp>
        <p:nvCxnSpPr>
          <p:cNvPr id="13" name="Straight Connector 12"/>
          <p:cNvCxnSpPr/>
          <p:nvPr/>
        </p:nvCxnSpPr>
        <p:spPr>
          <a:xfrm>
            <a:off x="1763688" y="1844824"/>
            <a:ext cx="100811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1763688" y="2420888"/>
            <a:ext cx="1080120" cy="12700"/>
          </a:xfrm>
          <a:prstGeom prst="curvedConnector3">
            <a:avLst>
              <a:gd name="adj1" fmla="val 53298"/>
            </a:avLst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40488"/>
            <a:ext cx="2133600" cy="280987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8841"/>
            <a:ext cx="843528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/>
              <a:t>Резервные слайды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5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90872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Масштаб суммарного потребления всех базовых материалов в 2015 г. можно оценить примерно в 90 </a:t>
            </a:r>
            <a:r>
              <a:rPr lang="ru-RU" sz="2400" dirty="0" err="1" smtClean="0">
                <a:solidFill>
                  <a:srgbClr val="7030A0"/>
                </a:solidFill>
                <a:latin typeface="Impact" pitchFamily="34" charset="0"/>
              </a:rPr>
              <a:t>млрд</a:t>
            </a: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  т</a:t>
            </a:r>
            <a:endParaRPr lang="en-US" sz="24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552" y="6611779"/>
            <a:ext cx="2376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Источник: </a:t>
            </a:r>
            <a:r>
              <a:rPr lang="en-US" sz="1000" b="1" dirty="0"/>
              <a:t>SERI (2014). 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716016" y="4509120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Потребление базовых материалов на одного человека </a:t>
            </a:r>
            <a:r>
              <a:rPr lang="ru-RU" b="1" dirty="0" smtClean="0"/>
              <a:t>в </a:t>
            </a:r>
            <a:r>
              <a:rPr lang="ru-RU" b="1" dirty="0"/>
              <a:t>разных регионах мира в 1980 г. и в 2009 г.</a:t>
            </a:r>
            <a:endParaRPr lang="en-US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1560" y="4540478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Глобальная добыча материалов по группам 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816424" cy="29523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1560" y="573325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Человечество на протяжении сотен лет использует и производит сотни различных материалов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692696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Основные тренды </a:t>
            </a:r>
            <a:endParaRPr lang="en-US" sz="28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61156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27584" y="959823"/>
            <a:ext cx="83164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buFontTx/>
              <a:buBlip>
                <a:blip r:embed="rId4"/>
              </a:buBlip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В </a:t>
            </a:r>
            <a:r>
              <a:rPr lang="en-US" sz="1600" b="1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XX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и особенно в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XXI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веках потребление базовых материалов заметно ускорилось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отребление минеральных (ископаемых) материалов растет существенно быстрее использования биомассы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собенно быстро росло использование строительных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атериалов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отребление материалов на душу населения продолжало расти с длинными циклами ускорения и замедления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атериалоемкость </a:t>
            </a:r>
            <a:r>
              <a:rPr lang="ru-RU" sz="1600" b="1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мирового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ВВП оставалась сравнительно устойчивой на горизонте почти 150 лет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о мере роста уровня экономического развития удельный расход материалов насыщается сначала на единицу ВВП, а затем на одного человека, после чего начинается процесс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дематериализации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экономического роста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той стадии уже достигли развитые страны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азрыв в уровнях экономического развития между разви</a:t>
            </a:r>
            <a:r>
              <a:rPr lang="ru-RU" sz="1600" b="1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тыми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и развивающимися странами велик, как и временная дистанция, которую предстоит пройти последним до стадии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дематериализации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оля развивающихся стран в глобальной экономике растет,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 и поэтому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:</a:t>
            </a:r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о выхода глобального показателя удельного расхода материалов на уровень насыщения на душу населения еще далеко;</a:t>
            </a:r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ru-RU" sz="1600" b="1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атериалоемкость глобального ВВП может еще десятилетия медленно циклически меняться вокруг сравнительно стабильного значения;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При исключении биомассы тенденции роста потребления материалов на душу населения и стабилизации материалоемкости ВВП более ярко выражены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Mailbox\РОСНАНО\Отчет\глава 1\пром прогно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08721"/>
            <a:ext cx="4320480" cy="4320480"/>
          </a:xfrm>
          <a:prstGeom prst="rect">
            <a:avLst/>
          </a:prstGeom>
          <a:noFill/>
        </p:spPr>
      </p:pic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836712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Прогнозы потребления энергии и динамики выбросов ПГ в промышленности до 2100 года (2010 г.=1)</a:t>
            </a:r>
            <a:endParaRPr lang="en-US" sz="2200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 flipV="1">
            <a:off x="0" y="6453336"/>
            <a:ext cx="461594" cy="404664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5489575" y="5049838"/>
            <a:ext cx="871538" cy="13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683568" y="5373216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ru-RU" b="1" dirty="0" smtClean="0"/>
              <a:t>В базовом сценарии: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потребление энергии вырастет в 1,5-3,5 раза к 2100 г.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Выбросы ПГ вырастут в 1,2-1,8 раза до 26,2 </a:t>
            </a:r>
            <a:r>
              <a:rPr lang="ru-RU" b="1" dirty="0" err="1" smtClean="0"/>
              <a:t>Гт</a:t>
            </a:r>
            <a:r>
              <a:rPr lang="ru-RU" b="1" dirty="0" smtClean="0"/>
              <a:t> СО</a:t>
            </a:r>
            <a:r>
              <a:rPr lang="ru-RU" b="1" baseline="-25000" dirty="0" smtClean="0"/>
              <a:t>2экв</a:t>
            </a:r>
            <a:r>
              <a:rPr lang="ru-RU" b="1" dirty="0" smtClean="0"/>
              <a:t>. в 2100 г.</a:t>
            </a:r>
          </a:p>
          <a:p>
            <a:pPr marL="174625" indent="-174625">
              <a:buFont typeface="Arial" pitchFamily="34" charset="0"/>
              <a:buChar char="•"/>
            </a:pPr>
            <a:endParaRPr lang="ru-RU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83568" y="836712"/>
            <a:ext cx="2112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Потребление энергии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899592" y="2852936"/>
            <a:ext cx="3660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Удельный выброс на единицу энергии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843808" y="836712"/>
            <a:ext cx="2987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Прямые и косвенные выбросы</a:t>
            </a:r>
            <a:endParaRPr lang="en-US" sz="1400" dirty="0"/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24744"/>
            <a:ext cx="4211960" cy="2880320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F323-111A-4454-B207-FE4F60E9230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675688" cy="71980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Прогнозы потребления энергии и выбросов ПГ на транспорте до</a:t>
            </a:r>
            <a:b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2100 года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38100" y="6440488"/>
            <a:ext cx="476250" cy="417512"/>
          </a:xfrm>
          <a:solidFill>
            <a:srgbClr val="FFFF00">
              <a:alpha val="50195"/>
            </a:srgbClr>
          </a:solidFill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430585" cy="273472"/>
          </a:xfrm>
          <a:noFill/>
        </p:spPr>
        <p:txBody>
          <a:bodyPr/>
          <a:lstStyle/>
          <a:p>
            <a:r>
              <a:rPr lang="en-US" dirty="0" smtClean="0"/>
              <a:t>29</a:t>
            </a:r>
            <a:endParaRPr lang="ru-RU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6516216" y="764704"/>
            <a:ext cx="2358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Динамика выбросов ПГ на транспорте  (2010=1)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Доля разных видов топлива в потреблении энергии на транспорте 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Изменение удельных расходов энергии на пассажирском и грузовом транспорте и динамика удельных выбросов ПГ на единицу энергии</a:t>
            </a:r>
            <a:endParaRPr lang="ru-RU" sz="1600" b="1" dirty="0"/>
          </a:p>
        </p:txBody>
      </p:sp>
      <p:pic>
        <p:nvPicPr>
          <p:cNvPr id="6155" name="Picture 11" descr="D:\Mailbox\РОСНАНО\Отчет\глава 1\транспорт8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5832648" cy="1584176"/>
          </a:xfrm>
          <a:prstGeom prst="rect">
            <a:avLst/>
          </a:prstGeom>
          <a:noFill/>
        </p:spPr>
      </p:pic>
      <p:pic>
        <p:nvPicPr>
          <p:cNvPr id="6157" name="Picture 13" descr="D:\Mailbox\РОСНАНО\Отчет\глава 1\транспорт8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93096"/>
            <a:ext cx="5616624" cy="2304256"/>
          </a:xfrm>
          <a:prstGeom prst="rect">
            <a:avLst/>
          </a:prstGeom>
          <a:noFill/>
        </p:spPr>
      </p:pic>
      <p:pic>
        <p:nvPicPr>
          <p:cNvPr id="6158" name="Picture 14" descr="D:\Mailbox\РОСНАНО\Отчет\глава 1\транспор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36712"/>
            <a:ext cx="5832648" cy="1800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1560" y="6581001"/>
            <a:ext cx="1176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МГЭИК. 2014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954107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Здания. Эффект за счет облегчения базовых материалов уже учтен</a:t>
            </a:r>
            <a:endParaRPr lang="en-US" sz="2800" dirty="0">
              <a:solidFill>
                <a:schemeClr val="accent4"/>
              </a:solidFill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124744"/>
            <a:ext cx="413995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/>
              <a:t>Удельная материалоемкость (кирпич-бетон)</a:t>
            </a:r>
            <a:endParaRPr lang="en-US" sz="1600" b="1" dirty="0"/>
          </a:p>
        </p:txBody>
      </p:sp>
      <p:pic>
        <p:nvPicPr>
          <p:cNvPr id="38914" name="Picture 2" descr="http://www.ugra-start.nichost.ru/sites/default/files/2013/2013-10-1612-6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9420" y="0"/>
            <a:ext cx="1164580" cy="90872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139952" cy="23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43559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076056" y="1052736"/>
            <a:ext cx="385192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/>
              <a:t>Удельная энергоемкость (кирпич-бетон)</a:t>
            </a:r>
            <a:endParaRPr lang="en-US" sz="1600" b="1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3"/>
            <a:ext cx="4176464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67544" y="3933056"/>
            <a:ext cx="417646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/>
              <a:t>Удельная </a:t>
            </a:r>
            <a:r>
              <a:rPr lang="ru-RU" sz="1600" b="1" dirty="0" err="1" smtClean="0"/>
              <a:t>углеродоемкость</a:t>
            </a:r>
            <a:r>
              <a:rPr lang="ru-RU" sz="1600" b="1" dirty="0" smtClean="0"/>
              <a:t> (кирпич-бетон)</a:t>
            </a:r>
            <a:endParaRPr lang="en-US" sz="1600" b="1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410445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788024" y="3933056"/>
            <a:ext cx="435597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Удельная </a:t>
            </a:r>
            <a:r>
              <a:rPr lang="ru-RU" sz="1600" b="1" dirty="0" err="1" smtClean="0"/>
              <a:t>углеродоемкость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железоб</a:t>
            </a:r>
            <a:r>
              <a:rPr lang="ru-RU" sz="1600" b="1" dirty="0" smtClean="0"/>
              <a:t>. блоки)</a:t>
            </a:r>
            <a:endParaRPr lang="en-US" sz="16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flipV="1">
            <a:off x="0" y="6448118"/>
            <a:ext cx="467544" cy="4098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980728"/>
          </a:xfr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Концепции прямых, косвенных и воплощенных (овеществленных) суммарных и удельных расходов энергии и удельных выбросов ПГ</a:t>
            </a:r>
            <a:endParaRPr lang="en-US" sz="2200" dirty="0">
              <a:solidFill>
                <a:schemeClr val="accent4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81328"/>
            <a:ext cx="543216" cy="47667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1560" y="1052736"/>
            <a:ext cx="403244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ru-RU" sz="1600" b="1" dirty="0" smtClean="0"/>
              <a:t>Суммарные выбросы 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Прямые выбросы: 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Сжигание топлива 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Утечки метана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Промышленные процессы с окислением углерода и выделением  других ПГ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Выбросы от отходов 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Косвенные выбросы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Сжигание топлива при производстве электроэнергии и тепловой энергии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Сжигание топлива в ТЭК в целом</a:t>
            </a:r>
          </a:p>
          <a:p>
            <a:pPr marL="723900" lvl="1" indent="-266700">
              <a:buFontTx/>
              <a:buBlip>
                <a:blip r:embed="rId5"/>
              </a:buBlip>
            </a:pPr>
            <a:r>
              <a:rPr lang="ru-RU" sz="1400" b="1" dirty="0" smtClean="0"/>
              <a:t>Утечки метана в ТЭК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Транспортировка материалов</a:t>
            </a:r>
            <a:endParaRPr lang="ru-RU" sz="1600" b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860032" y="1052736"/>
            <a:ext cx="417646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ru-RU" sz="1600" b="1" dirty="0" smtClean="0"/>
              <a:t>Удельные расходы энергии и удельные выбросы ПГ (учет разных ПГ)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Прямые на каждой технологической стадии. Отдельно для: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400" b="1" dirty="0" smtClean="0"/>
              <a:t>первичного производства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400" b="1" dirty="0" smtClean="0"/>
              <a:t>вторичного использования</a:t>
            </a:r>
            <a:r>
              <a:rPr lang="ru-RU" sz="1600" b="1" dirty="0" smtClean="0"/>
              <a:t> 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Прямые и косвенные на каждой технологической стадии. Перечень косвенных эффектов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600" b="1" dirty="0" smtClean="0"/>
              <a:t>Прямые, косвенные и транспортные на каждой технологической стадии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600" b="1" dirty="0" smtClean="0"/>
              <a:t>Овеществленные (воплощенные) – сумма всех прямых и косвенных выбросов на единицу конечного материала с учетом всех промежуточных переделов и технологий и транспорта</a:t>
            </a:r>
          </a:p>
          <a:p>
            <a:pPr marL="266700" indent="-266700"/>
            <a:r>
              <a:rPr lang="ru-RU" sz="1600" b="1" dirty="0" smtClean="0"/>
              <a:t>   Пример – алюминий – овеществленные выбросы</a:t>
            </a:r>
          </a:p>
          <a:p>
            <a:pPr marL="266700" indent="-266700">
              <a:buFontTx/>
              <a:buBlip>
                <a:blip r:embed="rId5"/>
              </a:buBlip>
            </a:pPr>
            <a:endParaRPr lang="ru-RU" sz="1600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559" y="4581128"/>
          <a:ext cx="4248475" cy="1524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05745"/>
                <a:gridCol w="366248"/>
                <a:gridCol w="439497"/>
                <a:gridCol w="620759"/>
                <a:gridCol w="404734"/>
                <a:gridCol w="512747"/>
                <a:gridCol w="666695"/>
                <a:gridCol w="432050"/>
              </a:tblGrid>
              <a:tr h="32033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Coal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Crude oil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Petroleum products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Gas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Other solid fuels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/>
                        <a:t>Electricity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Heat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4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/>
                        <a:t>Прямые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/>
                        <a:t>1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/>
                        <a:t>1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/>
                        <a:t>1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2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/>
                        <a:t>Потери при выработке </a:t>
                      </a:r>
                      <a:r>
                        <a:rPr lang="ru-RU" sz="1000" b="1" u="none" strike="noStrike" dirty="0" err="1" smtClean="0"/>
                        <a:t>электроэнер-гии</a:t>
                      </a:r>
                      <a:r>
                        <a:rPr lang="ru-RU" sz="1000" b="1" u="none" strike="noStrike" dirty="0" smtClean="0"/>
                        <a:t> </a:t>
                      </a:r>
                      <a:r>
                        <a:rPr lang="ru-RU" sz="1000" b="1" u="none" strike="noStrike" dirty="0"/>
                        <a:t>и тепла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2,5-3,3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0-1,3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/>
                        <a:t>Полные </a:t>
                      </a:r>
                      <a:r>
                        <a:rPr lang="ru-RU" sz="1000" b="1" u="none" strike="noStrike" dirty="0" smtClean="0"/>
                        <a:t>косвенные</a:t>
                      </a:r>
                      <a:r>
                        <a:rPr lang="ru-RU" sz="1000" b="1" u="none" strike="noStrike" baseline="30000" dirty="0" smtClean="0"/>
                        <a:t>1</a:t>
                      </a:r>
                      <a:r>
                        <a:rPr lang="ru-RU" sz="1000" b="1" u="none" strike="noStrike" dirty="0" smtClean="0"/>
                        <a:t>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1,07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1,01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1,07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1,01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1,00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4,73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/>
                        <a:t>2,68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403648" y="6237312"/>
            <a:ext cx="361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30000" dirty="0" smtClean="0"/>
              <a:t>1 Оценены по формуле: </a:t>
            </a:r>
            <a:r>
              <a:rPr lang="en-US" dirty="0" smtClean="0"/>
              <a:t>PE</a:t>
            </a:r>
            <a:r>
              <a:rPr lang="ru-RU" dirty="0"/>
              <a:t>=(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AE</a:t>
            </a:r>
            <a:r>
              <a:rPr lang="ru-RU" dirty="0"/>
              <a:t>)</a:t>
            </a:r>
            <a:r>
              <a:rPr lang="ru-RU" baseline="30000" dirty="0"/>
              <a:t>-1</a:t>
            </a:r>
            <a:r>
              <a:rPr lang="ru-RU" dirty="0"/>
              <a:t>*</a:t>
            </a:r>
            <a:r>
              <a:rPr lang="en-US" dirty="0"/>
              <a:t>FE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48064" y="5661248"/>
          <a:ext cx="3528392" cy="929640"/>
        </p:xfrm>
        <a:graphic>
          <a:graphicData uri="http://schemas.openxmlformats.org/drawingml/2006/table">
            <a:tbl>
              <a:tblPr/>
              <a:tblGrid>
                <a:gridCol w="777100"/>
                <a:gridCol w="858614"/>
                <a:gridCol w="994471"/>
                <a:gridCol w="898207"/>
              </a:tblGrid>
              <a:tr h="108585"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EE - MJ/kg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kgCO2/kg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kgCO2e/kg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General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8,24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9,16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Virgin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218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11,46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12,79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Recycled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1,69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1,81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4752528" cy="576064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/>
              <a:t>Концепция овеществленных выбросов ПГ базируется на </a:t>
            </a:r>
            <a:r>
              <a:rPr lang="ru-RU" sz="6400" b="1" dirty="0" smtClean="0"/>
              <a:t>концепции </a:t>
            </a:r>
            <a:r>
              <a:rPr lang="ru-RU" sz="6400" b="1" dirty="0"/>
              <a:t>удельных овеществленных расходов энергии. </a:t>
            </a:r>
            <a:endParaRPr lang="ru-RU" sz="6400" b="1" dirty="0" smtClean="0"/>
          </a:p>
          <a:p>
            <a:r>
              <a:rPr lang="ru-RU" sz="6400" b="1" dirty="0" smtClean="0"/>
              <a:t>В расчетах </a:t>
            </a:r>
            <a:r>
              <a:rPr lang="ru-RU" sz="6400" b="1" dirty="0"/>
              <a:t>выбросов ПГ преимущественно используются показатели базы данных </a:t>
            </a:r>
            <a:r>
              <a:rPr lang="en-US" sz="6400" b="1" dirty="0"/>
              <a:t>ICE</a:t>
            </a:r>
            <a:r>
              <a:rPr lang="ru-RU" sz="6400" b="1" dirty="0"/>
              <a:t> (</a:t>
            </a:r>
            <a:r>
              <a:rPr lang="en-US" sz="6400" b="1" dirty="0"/>
              <a:t>Inventory of Carbon</a:t>
            </a:r>
            <a:r>
              <a:rPr lang="ru-RU" sz="6400" b="1" dirty="0"/>
              <a:t> &amp; </a:t>
            </a:r>
            <a:r>
              <a:rPr lang="en-US" sz="6400" b="1" dirty="0"/>
              <a:t>Energy</a:t>
            </a:r>
            <a:r>
              <a:rPr lang="ru-RU" sz="6400" b="1" dirty="0"/>
              <a:t>. </a:t>
            </a:r>
            <a:r>
              <a:rPr lang="en-US" sz="6400" b="1" dirty="0"/>
              <a:t>V</a:t>
            </a:r>
            <a:r>
              <a:rPr lang="ru-RU" sz="6400" b="1" dirty="0"/>
              <a:t>2.0) Университета города Бат.</a:t>
            </a:r>
            <a:endParaRPr lang="en-US" sz="6400" b="1" dirty="0"/>
          </a:p>
          <a:p>
            <a:r>
              <a:rPr lang="ru-RU" sz="6400" b="1" dirty="0"/>
              <a:t>Схема оценки воплощенных выбросов </a:t>
            </a:r>
            <a:r>
              <a:rPr lang="en-US" sz="6400" b="1" i="1" dirty="0" err="1"/>
              <a:t>GHGemb</a:t>
            </a:r>
            <a:r>
              <a:rPr lang="en-US" sz="6400" b="1" dirty="0"/>
              <a:t> </a:t>
            </a:r>
            <a:r>
              <a:rPr lang="ru-RU" sz="6400" b="1" dirty="0"/>
              <a:t>при использовании метода материального баланса выглядит следующим образом</a:t>
            </a:r>
            <a:r>
              <a:rPr lang="ru-RU" sz="6400" b="1" dirty="0" smtClean="0"/>
              <a:t>:</a:t>
            </a:r>
          </a:p>
          <a:p>
            <a:endParaRPr lang="ru-RU" dirty="0"/>
          </a:p>
          <a:p>
            <a:endParaRPr lang="en-US" dirty="0"/>
          </a:p>
          <a:p>
            <a:endParaRPr lang="ru-RU" b="1" dirty="0" smtClean="0"/>
          </a:p>
          <a:p>
            <a:endParaRPr lang="en-US" dirty="0"/>
          </a:p>
          <a:p>
            <a:pPr>
              <a:buNone/>
            </a:pPr>
            <a:r>
              <a:rPr lang="ru-RU" sz="4900" b="1" dirty="0"/>
              <a:t>где </a:t>
            </a:r>
            <a:endParaRPr lang="ru-RU" sz="4900" b="1" dirty="0" smtClean="0"/>
          </a:p>
          <a:p>
            <a:pPr>
              <a:buNone/>
            </a:pPr>
            <a:r>
              <a:rPr lang="en-US" sz="4900" b="1" i="1" dirty="0" smtClean="0"/>
              <a:t>m</a:t>
            </a:r>
            <a:r>
              <a:rPr lang="en-US" sz="4900" b="1" dirty="0" smtClean="0"/>
              <a:t> </a:t>
            </a:r>
            <a:r>
              <a:rPr lang="ru-RU" sz="4900" b="1" dirty="0"/>
              <a:t>– доля производственных потерь (%); </a:t>
            </a:r>
            <a:endParaRPr lang="ru-RU" sz="4900" b="1" dirty="0" smtClean="0"/>
          </a:p>
          <a:p>
            <a:pPr>
              <a:buNone/>
            </a:pPr>
            <a:r>
              <a:rPr lang="ru-RU" sz="4900" b="1" i="1" dirty="0" smtClean="0"/>
              <a:t>Х</a:t>
            </a:r>
            <a:r>
              <a:rPr lang="en-US" sz="4900" b="1" i="1" baseline="-25000" dirty="0" err="1"/>
              <a:t>i</a:t>
            </a:r>
            <a:r>
              <a:rPr lang="en-US" sz="4900" b="1" dirty="0"/>
              <a:t> </a:t>
            </a:r>
            <a:r>
              <a:rPr lang="ru-RU" sz="5200" b="1" dirty="0"/>
              <a:t>– массы (в кг) используемых для производства продукта материалов; </a:t>
            </a:r>
            <a:endParaRPr lang="ru-RU" sz="5200" b="1" dirty="0" smtClean="0"/>
          </a:p>
          <a:p>
            <a:pPr>
              <a:buNone/>
            </a:pPr>
            <a:r>
              <a:rPr lang="ru-RU" sz="5200" b="1" i="1" dirty="0" err="1" smtClean="0"/>
              <a:t>a</a:t>
            </a:r>
            <a:r>
              <a:rPr lang="ru-RU" sz="5200" b="1" i="1" baseline="-25000" dirty="0" err="1" smtClean="0"/>
              <a:t>i</a:t>
            </a:r>
            <a:r>
              <a:rPr lang="ru-RU" sz="5200" b="1" dirty="0" smtClean="0"/>
              <a:t> </a:t>
            </a:r>
            <a:r>
              <a:rPr lang="ru-RU" sz="5200" b="1" dirty="0"/>
              <a:t>– удельный расход воплощенной энергии на единицу используемого сырья вида </a:t>
            </a:r>
            <a:r>
              <a:rPr lang="en-US" sz="5200" b="1" i="1" dirty="0" err="1"/>
              <a:t>i</a:t>
            </a:r>
            <a:r>
              <a:rPr lang="ru-RU" sz="5200" b="1" dirty="0"/>
              <a:t>; </a:t>
            </a:r>
            <a:endParaRPr lang="ru-RU" sz="5200" b="1" dirty="0" smtClean="0"/>
          </a:p>
          <a:p>
            <a:pPr>
              <a:buNone/>
            </a:pPr>
            <a:r>
              <a:rPr lang="en-US" sz="5200" b="1" i="1" dirty="0" err="1" smtClean="0"/>
              <a:t>ghg</a:t>
            </a:r>
            <a:r>
              <a:rPr lang="en-US" sz="5200" b="1" i="1" baseline="-25000" dirty="0" err="1" smtClean="0"/>
              <a:t>i</a:t>
            </a:r>
            <a:r>
              <a:rPr lang="en-US" sz="5200" b="1" dirty="0" smtClean="0"/>
              <a:t> </a:t>
            </a:r>
            <a:r>
              <a:rPr lang="ru-RU" sz="5200" b="1" dirty="0"/>
              <a:t>– выбросы ПГ в расчете на единицу воплощенной энергии (зависит от структуры используемых энергоносителей); </a:t>
            </a:r>
            <a:endParaRPr lang="ru-RU" sz="5200" b="1" dirty="0" smtClean="0"/>
          </a:p>
          <a:p>
            <a:pPr>
              <a:buNone/>
            </a:pPr>
            <a:r>
              <a:rPr lang="en-US" sz="5200" b="1" i="1" dirty="0" err="1" smtClean="0"/>
              <a:t>GHGe</a:t>
            </a:r>
            <a:r>
              <a:rPr lang="en-US" sz="5200" b="1" i="1" dirty="0" smtClean="0"/>
              <a:t> </a:t>
            </a:r>
            <a:r>
              <a:rPr lang="ru-RU" sz="5200" b="1" dirty="0"/>
              <a:t>– выбросы за счет сжигания топлива в составе воплощенной энергии в процессе производства данного продукта из сырья; </a:t>
            </a:r>
            <a:endParaRPr lang="ru-RU" sz="5200" b="1" dirty="0" smtClean="0"/>
          </a:p>
          <a:p>
            <a:pPr>
              <a:buNone/>
            </a:pPr>
            <a:r>
              <a:rPr lang="en-US" sz="5200" b="1" i="1" dirty="0" err="1" smtClean="0"/>
              <a:t>GHGi</a:t>
            </a:r>
            <a:r>
              <a:rPr lang="en-US" sz="5200" b="1" i="1" dirty="0" smtClean="0"/>
              <a:t> </a:t>
            </a:r>
            <a:r>
              <a:rPr lang="ru-RU" sz="5200" b="1" dirty="0"/>
              <a:t>– выбросы от промышленных процессов (например, процесса кальцинации известняка при производстве цемента); </a:t>
            </a:r>
            <a:endParaRPr lang="ru-RU" sz="5200" b="1" dirty="0" smtClean="0"/>
          </a:p>
          <a:p>
            <a:pPr>
              <a:buNone/>
            </a:pPr>
            <a:r>
              <a:rPr lang="ru-RU" sz="5200" b="1" i="1" dirty="0" smtClean="0"/>
              <a:t>Те</a:t>
            </a:r>
            <a:r>
              <a:rPr lang="ru-RU" sz="5200" b="1" dirty="0" smtClean="0"/>
              <a:t> </a:t>
            </a:r>
            <a:r>
              <a:rPr lang="ru-RU" sz="5200" b="1" dirty="0"/>
              <a:t>– расход энергии на транспорт конечного продукта; </a:t>
            </a:r>
            <a:endParaRPr lang="ru-RU" sz="5200" b="1" dirty="0" smtClean="0"/>
          </a:p>
          <a:p>
            <a:pPr>
              <a:buNone/>
            </a:pPr>
            <a:r>
              <a:rPr lang="en-US" sz="5200" b="1" i="1" dirty="0" err="1" smtClean="0"/>
              <a:t>ghg</a:t>
            </a:r>
            <a:r>
              <a:rPr lang="en-US" sz="5200" b="1" i="1" baseline="-25000" dirty="0" err="1" smtClean="0"/>
              <a:t>i</a:t>
            </a:r>
            <a:r>
              <a:rPr lang="en-US" sz="5200" b="1" i="1" dirty="0" smtClean="0"/>
              <a:t> </a:t>
            </a:r>
            <a:r>
              <a:rPr lang="ru-RU" sz="5200" b="1" dirty="0"/>
              <a:t>– удельные выбросы ПГ на единицу энергии, расходуемой при транспортировке продукта</a:t>
            </a:r>
            <a:r>
              <a:rPr lang="ru-RU" sz="5600" b="1" dirty="0"/>
              <a:t>. </a:t>
            </a:r>
            <a:endParaRPr lang="en-US" sz="5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836712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1"/>
                </a:solidFill>
                <a:latin typeface="Impact" pitchFamily="34" charset="0"/>
              </a:rPr>
              <a:t>Концепции </a:t>
            </a:r>
            <a:r>
              <a:rPr lang="ru-RU" sz="2400" dirty="0" smtClean="0">
                <a:solidFill>
                  <a:schemeClr val="accent1"/>
                </a:solidFill>
                <a:latin typeface="Impact" pitchFamily="34" charset="0"/>
              </a:rPr>
              <a:t>удельных воплощенных (овеществленных –</a:t>
            </a:r>
            <a:r>
              <a:rPr lang="en-US" sz="2400" dirty="0" smtClean="0">
                <a:solidFill>
                  <a:schemeClr val="accent1"/>
                </a:solidFill>
                <a:latin typeface="Impact" pitchFamily="34" charset="0"/>
              </a:rPr>
              <a:t> embodied)</a:t>
            </a:r>
            <a:r>
              <a:rPr lang="ru-RU" sz="2400" dirty="0" smtClean="0">
                <a:solidFill>
                  <a:schemeClr val="accent1"/>
                </a:solidFill>
                <a:latin typeface="Impact" pitchFamily="34" charset="0"/>
              </a:rPr>
              <a:t> выбросов ПГ</a:t>
            </a:r>
            <a:endParaRPr lang="en-US" sz="2400" dirty="0">
              <a:solidFill>
                <a:schemeClr val="accent1"/>
              </a:solidFill>
              <a:latin typeface="Impact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11560" y="3284984"/>
          <a:ext cx="5035550" cy="406400"/>
        </p:xfrm>
        <a:graphic>
          <a:graphicData uri="http://schemas.openxmlformats.org/presentationml/2006/ole">
            <p:oleObj spid="_x0000_s39941" name="Equation" r:id="rId3" imgW="4165600" imgH="342900" progId="Equation.3">
              <p:embed/>
            </p:oleObj>
          </a:graphicData>
        </a:graphic>
      </p:graphicFrame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3779912" cy="2996952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4067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2420888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энергии </a:t>
            </a:r>
          </a:p>
          <a:p>
            <a:r>
              <a:rPr lang="ru-RU" sz="1600" b="1" dirty="0" smtClean="0"/>
              <a:t>прямые – косвенные – воплощенные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580112" y="3212976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Выбросы ПГ</a:t>
            </a:r>
          </a:p>
          <a:p>
            <a:r>
              <a:rPr lang="ru-RU" sz="1600" b="1" dirty="0" smtClean="0"/>
              <a:t>прямые – косвенные – воплощенные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122567" y="2204864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Эшби (2009</a:t>
            </a:r>
            <a:r>
              <a:rPr lang="ru-RU" b="1" dirty="0" smtClean="0"/>
              <a:t>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flipV="1">
            <a:off x="-1" y="6309320"/>
            <a:ext cx="621059" cy="54868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23927" y="3284984"/>
          <a:ext cx="5220073" cy="3309564"/>
        </p:xfrm>
        <a:graphic>
          <a:graphicData uri="http://schemas.openxmlformats.org/drawingml/2006/table">
            <a:tbl>
              <a:tblPr/>
              <a:tblGrid>
                <a:gridCol w="2088233"/>
                <a:gridCol w="936104"/>
                <a:gridCol w="720080"/>
                <a:gridCol w="648072"/>
                <a:gridCol w="827584"/>
              </a:tblGrid>
              <a:tr h="6991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Название материала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Объемы </a:t>
                      </a:r>
                      <a:r>
                        <a:rPr lang="ru-RU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производст-ва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 2013-2014 гг.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Вопло-щенные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выбросы СО</a:t>
                      </a:r>
                      <a:r>
                        <a:rPr lang="ru-RU" sz="12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2-экв.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Удельные воплощенные выбросы ПГ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77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тыс. т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b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тыс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 м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млн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 т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кг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СО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2.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кг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кг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СО</a:t>
                      </a:r>
                      <a:r>
                        <a:rPr lang="ru-RU" sz="1200" b="1" baseline="-25000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2экв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 кг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Алюминий первичный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49300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645,8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11,70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13,10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Алюминий переработанный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40000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58,0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1,35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1,45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Медь первичная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13800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52,6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3,65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3,81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Медь переработанная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7100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5,9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0,80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0,84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Синтетический каучук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16683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47,6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2,66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2,85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Пластмассы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299000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989,7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2,73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3,31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Цемент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4180000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SimSun"/>
                          <a:cs typeface="Times New Roman"/>
                        </a:rPr>
                        <a:t>3093,2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0,73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0,74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Керамика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191000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126,1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0,66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0,70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Стеклопластик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6200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48,8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7,87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Углепластик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88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SimSun"/>
                          <a:cs typeface="Times New Roman"/>
                        </a:rPr>
                        <a:t>1,4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SimSun"/>
                          <a:cs typeface="Times New Roman"/>
                        </a:rPr>
                        <a:t>16,1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Times New Roman"/>
                        </a:rPr>
                        <a:t>Изолирующие материалы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38108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8,7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0282" marR="402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accent1"/>
                </a:solidFill>
                <a:latin typeface="Impact" pitchFamily="34" charset="0"/>
                <a:ea typeface="+mj-ea"/>
                <a:cs typeface="+mj-cs"/>
              </a:rPr>
              <a:t>К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оэффициенты удельных воплощенных (овеществленных –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embodied)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выбросов ПГ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836712"/>
            <a:ext cx="8532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Согласно данным компании </a:t>
            </a:r>
            <a:r>
              <a:rPr lang="en-US" b="1" dirty="0" err="1" smtClean="0"/>
              <a:t>OCSiAl</a:t>
            </a:r>
            <a:r>
              <a:rPr lang="ru-RU" b="1" dirty="0" smtClean="0"/>
              <a:t>, производство 1 кг углеродных </a:t>
            </a:r>
            <a:r>
              <a:rPr lang="ru-RU" b="1" dirty="0" err="1" smtClean="0"/>
              <a:t>нанотрубок</a:t>
            </a:r>
            <a:r>
              <a:rPr lang="ru-RU" b="1" dirty="0" smtClean="0"/>
              <a:t> (SWCNT) требует 800 </a:t>
            </a:r>
            <a:r>
              <a:rPr lang="ru-RU" b="1" dirty="0" err="1" smtClean="0"/>
              <a:t>кВт-ч</a:t>
            </a:r>
            <a:r>
              <a:rPr lang="ru-RU" b="1" dirty="0" smtClean="0"/>
              <a:t>. Остальные расходы энергии ничтожны. </a:t>
            </a:r>
          </a:p>
          <a:p>
            <a:r>
              <a:rPr lang="ru-RU" b="1" dirty="0" smtClean="0"/>
              <a:t>Это эквивалентно прямым расходам энергии в объеме 800000 </a:t>
            </a:r>
            <a:r>
              <a:rPr lang="ru-RU" b="1" dirty="0" err="1" smtClean="0"/>
              <a:t>кВт-ч</a:t>
            </a:r>
            <a:r>
              <a:rPr lang="ru-RU" b="1" dirty="0" smtClean="0"/>
              <a:t>/т, или 98,4 тут/т, и прямым выбросам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 в объеме 426 тСО</a:t>
            </a:r>
            <a:r>
              <a:rPr lang="ru-RU" b="1" baseline="-25000" dirty="0" smtClean="0"/>
              <a:t>2</a:t>
            </a:r>
            <a:r>
              <a:rPr lang="ru-RU" b="1" dirty="0" smtClean="0"/>
              <a:t>/т SWCNT</a:t>
            </a:r>
            <a:r>
              <a:rPr lang="ru-RU" dirty="0" smtClean="0"/>
              <a:t> (при расчете по среднему для мира удельному выбросу ПГ на 1 </a:t>
            </a:r>
            <a:r>
              <a:rPr lang="ru-RU" dirty="0" err="1" smtClean="0"/>
              <a:t>кВт-ч</a:t>
            </a:r>
            <a:r>
              <a:rPr lang="ru-RU" dirty="0" smtClean="0"/>
              <a:t> (533 гСО</a:t>
            </a:r>
            <a:r>
              <a:rPr lang="ru-RU" baseline="-25000" dirty="0" smtClean="0"/>
              <a:t>2</a:t>
            </a:r>
            <a:r>
              <a:rPr lang="ru-RU" dirty="0" smtClean="0"/>
              <a:t>/</a:t>
            </a:r>
            <a:r>
              <a:rPr lang="ru-RU" dirty="0" err="1" smtClean="0"/>
              <a:t>кВт-ч</a:t>
            </a:r>
            <a:r>
              <a:rPr lang="ru-RU" dirty="0" smtClean="0"/>
              <a:t> для 2012 г.). </a:t>
            </a:r>
          </a:p>
          <a:p>
            <a:r>
              <a:rPr lang="ru-RU" dirty="0" smtClean="0"/>
              <a:t>Для России в 2012 году величина удельных выбросов при выработке электроэнергии была равна 429 гСО</a:t>
            </a:r>
            <a:r>
              <a:rPr lang="ru-RU" baseline="-25000" dirty="0" smtClean="0"/>
              <a:t>2</a:t>
            </a:r>
            <a:r>
              <a:rPr lang="ru-RU" dirty="0" smtClean="0"/>
              <a:t>/</a:t>
            </a:r>
            <a:r>
              <a:rPr lang="ru-RU" dirty="0" err="1" smtClean="0"/>
              <a:t>кВт-ч</a:t>
            </a:r>
            <a:r>
              <a:rPr lang="ru-RU" dirty="0" smtClean="0"/>
              <a:t>, поэтому для условий России удельные прямые выбросы СО</a:t>
            </a:r>
            <a:r>
              <a:rPr lang="ru-RU" baseline="-25000" dirty="0" smtClean="0"/>
              <a:t>2</a:t>
            </a:r>
            <a:r>
              <a:rPr lang="ru-RU" dirty="0" smtClean="0"/>
              <a:t> равны 343 тСО</a:t>
            </a:r>
            <a:r>
              <a:rPr lang="ru-RU" baseline="-25000" dirty="0" smtClean="0"/>
              <a:t>2</a:t>
            </a:r>
            <a:r>
              <a:rPr lang="ru-RU" dirty="0" smtClean="0"/>
              <a:t>/т SWCNT.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3164681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Согласно оценкам ЦЭНЭФ-</a:t>
            </a:r>
            <a:r>
              <a:rPr lang="en-US" sz="1600" b="1" dirty="0" smtClean="0"/>
              <a:t>XXI</a:t>
            </a:r>
            <a:r>
              <a:rPr lang="ru-RU" sz="1600" b="1" dirty="0" smtClean="0"/>
              <a:t>, воплощенные выбросы получаются равными 567 тСО</a:t>
            </a:r>
            <a:r>
              <a:rPr lang="ru-RU" sz="1600" b="1" baseline="-25000" dirty="0" smtClean="0"/>
              <a:t>2экв</a:t>
            </a:r>
            <a:r>
              <a:rPr lang="ru-RU" sz="1600" b="1" dirty="0" smtClean="0"/>
              <a:t>./т SWCNT. </a:t>
            </a:r>
          </a:p>
          <a:p>
            <a:r>
              <a:rPr lang="ru-RU" sz="1600" b="1" dirty="0" smtClean="0"/>
              <a:t>Эта оценка не включает выбросы и затраты энергии на стадиях производства сырья для изготовления SWCNT. </a:t>
            </a:r>
          </a:p>
          <a:p>
            <a:r>
              <a:rPr lang="ru-RU" sz="1600" dirty="0" smtClean="0"/>
              <a:t>По мере роста доли </a:t>
            </a:r>
            <a:r>
              <a:rPr lang="ru-RU" sz="1600" dirty="0" err="1" smtClean="0"/>
              <a:t>низкоуглеродной</a:t>
            </a:r>
            <a:r>
              <a:rPr lang="ru-RU" sz="1600" dirty="0" smtClean="0"/>
              <a:t> генерации удельные выбросы будут снижаться </a:t>
            </a:r>
            <a:r>
              <a:rPr lang="ru-RU" sz="1600" b="1" dirty="0" smtClean="0"/>
              <a:t>до 405 тСО</a:t>
            </a:r>
            <a:r>
              <a:rPr lang="ru-RU" sz="1600" b="1" baseline="-25000" dirty="0" smtClean="0"/>
              <a:t>2 </a:t>
            </a:r>
            <a:r>
              <a:rPr lang="ru-RU" sz="1600" b="1" dirty="0" smtClean="0"/>
              <a:t>/т SWCNT к 2050 г. с последующим дальнейшим понижением, возможно, до 220 тСО</a:t>
            </a:r>
            <a:r>
              <a:rPr lang="ru-RU" sz="1600" b="1" baseline="-25000" dirty="0" smtClean="0"/>
              <a:t>2 </a:t>
            </a:r>
            <a:r>
              <a:rPr lang="ru-RU" sz="1600" b="1" dirty="0" smtClean="0"/>
              <a:t>/т SWCNT к 2100 г.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908720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Низкоуглеродный</a:t>
            </a:r>
            <a:r>
              <a:rPr lang="ru-RU" sz="1600" b="1" dirty="0" smtClean="0"/>
              <a:t> эффект от применения SWCNT может быть достигнут только при условии, что легирование ими базовых материалов требует небольших пропорций: от долей процента до нескольких процентов при снижении потребности в базовых материалах на единицу выполняемой ими функции</a:t>
            </a:r>
            <a:r>
              <a:rPr lang="ru-RU" sz="1600" dirty="0" smtClean="0"/>
              <a:t>. 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48066" y="980728"/>
          <a:ext cx="3995934" cy="5486400"/>
        </p:xfrm>
        <a:graphic>
          <a:graphicData uri="http://schemas.openxmlformats.org/drawingml/2006/table">
            <a:tbl>
              <a:tblPr/>
              <a:tblGrid>
                <a:gridCol w="1346311"/>
                <a:gridCol w="662510"/>
                <a:gridCol w="662093"/>
                <a:gridCol w="662510"/>
                <a:gridCol w="662510"/>
              </a:tblGrid>
              <a:tr h="6831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Название материала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Удельные </a:t>
                      </a:r>
                      <a:r>
                        <a:rPr lang="ru-RU" sz="9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воплощен-ные</a:t>
                      </a:r>
                      <a:r>
                        <a:rPr lang="ru-RU" sz="900" b="1" dirty="0" smtClean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выбросы ПГ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Предельная доля легирования базовых материалов SWCNТ при разных кратностях снижения потребности в материале за счет улучшения их свойств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(т СО</a:t>
                      </a:r>
                      <a:r>
                        <a:rPr lang="ru-RU" sz="900" b="1" baseline="-25000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2-экв</a:t>
                      </a: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/т)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2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SimSun"/>
                        </a:rPr>
                        <a:t>3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SimSun"/>
                        </a:rPr>
                        <a:t>SWCNТ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567,00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Сталь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1,95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0,69%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2,06%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Алюминий первичный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13,10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2,31%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4,62%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13,86%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Алюминий переработанный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1,45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1,53%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Медь первичная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3,81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0,67%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1,34%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4,03%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Медь переработанная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0,84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0,89%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Синтетический каучук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2,85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1,01%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3,02%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Деловая древесина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0,72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Фанера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1,10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1,17%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ДСП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0,86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0,91%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ДП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1,09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1,16%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МДФ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0,74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0,13%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0,26%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0,79%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Пластмассы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3,31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1,17%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3,50%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АБС-пластики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3,76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0,66%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1,33%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3,98%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полиамид 6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9,14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1,61%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3,22%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9,67%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полиамид 6.6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7,92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1,40%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2,79%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8,38%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поливинилхлорид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3,10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1,09%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3,28%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полипропилен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3,43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0,60%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1,21%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3,63%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полистирол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3,70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0,65%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1,31%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3,92%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полиэстер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2,08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2,20%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полиэтилен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2,08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0,37%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2,20%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поликарбонат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7,62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1,34%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2,69%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8,06%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 полиуретан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3,30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1,16%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3,49%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Эпоксидная смола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4,56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0,80%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1,61%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4,83%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Цемент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0,74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0,26%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Бетон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0,11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0,02%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0,04%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Глина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0,48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0,08%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Керамика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0,12%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0,74%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Cтеклопластик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7,87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1,39%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2,78%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8,33%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Углепластик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16,10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2,84%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5,68%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17,04%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Минеральная вата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1,20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0,21%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0,42%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1,27%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Стекловата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1,44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0,25%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0,51%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1,52%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49161" marR="491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9552" y="0"/>
            <a:ext cx="86044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accent1"/>
                </a:solidFill>
                <a:latin typeface="Impact" pitchFamily="34" charset="0"/>
                <a:ea typeface="+mj-ea"/>
                <a:cs typeface="+mj-cs"/>
              </a:rPr>
              <a:t>Условия получения эффекта от применения </a:t>
            </a:r>
            <a:r>
              <a:rPr lang="en-US" sz="2400" noProof="0" dirty="0" smtClean="0">
                <a:solidFill>
                  <a:schemeClr val="accent1"/>
                </a:solidFill>
                <a:latin typeface="Impact" pitchFamily="34" charset="0"/>
                <a:ea typeface="+mj-ea"/>
                <a:cs typeface="+mj-cs"/>
              </a:rPr>
              <a:t>SWCNT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64088" y="6453336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Источник: ЦЭНЭФ-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XXI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270892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Схема расчета:</a:t>
            </a:r>
          </a:p>
          <a:p>
            <a:pPr marL="177800"/>
            <a:r>
              <a:rPr lang="ru-RU" sz="1600" b="1" dirty="0" smtClean="0"/>
              <a:t>1 т SWCNT /</a:t>
            </a:r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 = V</a:t>
            </a:r>
            <a:r>
              <a:rPr lang="en-US" sz="1600" b="1" baseline="-25000" dirty="0" smtClean="0"/>
              <a:t>i</a:t>
            </a:r>
            <a:r>
              <a:rPr lang="en-US" sz="1600" b="1" dirty="0" smtClean="0"/>
              <a:t> </a:t>
            </a:r>
            <a:r>
              <a:rPr lang="ru-RU" sz="1600" b="1" dirty="0" smtClean="0"/>
              <a:t>т легированного базового материала</a:t>
            </a:r>
          </a:p>
          <a:p>
            <a:pPr marL="177800"/>
            <a:r>
              <a:rPr lang="ru-RU" sz="1600" b="1" dirty="0" smtClean="0"/>
              <a:t>Заменяет традиционный базовый материал в объеме </a:t>
            </a:r>
            <a:r>
              <a:rPr lang="en-US" sz="1600" b="1" dirty="0" err="1" smtClean="0"/>
              <a:t>ki</a:t>
            </a:r>
            <a:r>
              <a:rPr lang="en-US" sz="1600" b="1" dirty="0" smtClean="0"/>
              <a:t>*V</a:t>
            </a:r>
            <a:endParaRPr lang="ru-RU" sz="1600" b="1" dirty="0" smtClean="0"/>
          </a:p>
          <a:p>
            <a:pPr marL="177800"/>
            <a:r>
              <a:rPr lang="ru-RU" sz="1600" b="1" dirty="0" smtClean="0"/>
              <a:t>Снижение потребности в базовом материале = </a:t>
            </a:r>
            <a:r>
              <a:rPr lang="en-US" sz="1600" b="1" dirty="0" smtClean="0"/>
              <a:t>V</a:t>
            </a:r>
            <a:r>
              <a:rPr lang="en-US" sz="1600" b="1" baseline="-25000" dirty="0" smtClean="0"/>
              <a:t>i</a:t>
            </a:r>
            <a:r>
              <a:rPr lang="en-US" sz="1600" b="1" dirty="0" smtClean="0"/>
              <a:t>*(</a:t>
            </a:r>
            <a:r>
              <a:rPr lang="en-US" sz="1600" b="1" dirty="0" err="1" smtClean="0"/>
              <a:t>ki</a:t>
            </a:r>
            <a:r>
              <a:rPr lang="ru-RU" sz="1600" b="1" dirty="0" smtClean="0"/>
              <a:t>-1</a:t>
            </a:r>
            <a:r>
              <a:rPr lang="en-US" sz="1600" b="1" dirty="0" smtClean="0"/>
              <a:t>), </a:t>
            </a:r>
            <a:endParaRPr lang="ru-RU" sz="1600" b="1" dirty="0" smtClean="0"/>
          </a:p>
          <a:p>
            <a:pPr marL="177800"/>
            <a:r>
              <a:rPr lang="ru-RU" sz="1600" b="1" dirty="0" smtClean="0"/>
              <a:t>где </a:t>
            </a:r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 – </a:t>
            </a:r>
            <a:r>
              <a:rPr lang="ru-RU" sz="1600" b="1" dirty="0" smtClean="0"/>
              <a:t>доля легирования </a:t>
            </a:r>
          </a:p>
          <a:p>
            <a:pPr marL="177800"/>
            <a:r>
              <a:rPr lang="ru-RU" sz="1600" b="1" dirty="0" smtClean="0"/>
              <a:t>к</a:t>
            </a:r>
            <a:r>
              <a:rPr lang="en-US" sz="1600" b="1" baseline="-25000" dirty="0" err="1" smtClean="0"/>
              <a:t>i</a:t>
            </a:r>
            <a:r>
              <a:rPr lang="ru-RU" sz="1600" b="1" dirty="0" smtClean="0"/>
              <a:t> – кратность повышения потребительских свойств базового материала</a:t>
            </a:r>
          </a:p>
          <a:p>
            <a:pPr marL="177800"/>
            <a:r>
              <a:rPr lang="ru-RU" sz="1600" b="1" dirty="0" smtClean="0"/>
              <a:t>Чистое снижение выбросов = </a:t>
            </a:r>
          </a:p>
          <a:p>
            <a:pPr marL="177800"/>
            <a:r>
              <a:rPr lang="en-US" sz="1600" b="1" dirty="0" err="1" smtClean="0"/>
              <a:t>em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*V</a:t>
            </a:r>
            <a:r>
              <a:rPr lang="en-US" sz="1600" b="1" baseline="-25000" dirty="0" smtClean="0"/>
              <a:t>i</a:t>
            </a:r>
            <a:r>
              <a:rPr lang="en-US" sz="1600" b="1" dirty="0" smtClean="0"/>
              <a:t>*(k</a:t>
            </a:r>
            <a:r>
              <a:rPr lang="en-US" sz="1600" b="1" baseline="-25000" dirty="0" smtClean="0"/>
              <a:t>i</a:t>
            </a:r>
            <a:r>
              <a:rPr lang="en-US" sz="1600" b="1" dirty="0" smtClean="0"/>
              <a:t>-1)</a:t>
            </a:r>
            <a:r>
              <a:rPr lang="ru-RU" sz="1600" b="1" dirty="0" smtClean="0"/>
              <a:t> </a:t>
            </a:r>
            <a:r>
              <a:rPr lang="en-US" sz="1600" b="1" dirty="0" smtClean="0"/>
              <a:t>-1*</a:t>
            </a:r>
            <a:r>
              <a:rPr lang="en-US" sz="1600" b="1" dirty="0" err="1" smtClean="0"/>
              <a:t>em</a:t>
            </a:r>
            <a:r>
              <a:rPr lang="en-US" sz="1600" b="1" baseline="-25000" dirty="0" err="1" smtClean="0"/>
              <a:t>swcnt</a:t>
            </a:r>
            <a:r>
              <a:rPr lang="ru-RU" sz="1600" b="1" dirty="0" smtClean="0"/>
              <a:t> </a:t>
            </a:r>
          </a:p>
          <a:p>
            <a:pPr marL="177800"/>
            <a:r>
              <a:rPr lang="ru-RU" sz="1600" b="1" dirty="0" smtClean="0"/>
              <a:t>Предел снижения выбросов = </a:t>
            </a:r>
            <a:endParaRPr lang="en-US" sz="1600" b="1" dirty="0" smtClean="0"/>
          </a:p>
          <a:p>
            <a:pPr marL="177800"/>
            <a:r>
              <a:rPr lang="en-US" sz="1600" b="1" dirty="0" smtClean="0"/>
              <a:t>= </a:t>
            </a:r>
            <a:r>
              <a:rPr lang="en-US" sz="1600" b="1" dirty="0" err="1" smtClean="0"/>
              <a:t>em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*V</a:t>
            </a:r>
            <a:r>
              <a:rPr lang="en-US" sz="1600" b="1" baseline="-25000" dirty="0" smtClean="0"/>
              <a:t>i</a:t>
            </a:r>
            <a:r>
              <a:rPr lang="ru-RU" sz="1600" b="1" baseline="-25000" dirty="0" smtClean="0"/>
              <a:t>прогноз</a:t>
            </a:r>
            <a:r>
              <a:rPr lang="en-US" sz="1600" b="1" dirty="0" smtClean="0"/>
              <a:t>*(1-1/</a:t>
            </a:r>
            <a:r>
              <a:rPr lang="en-US" sz="1600" b="1" dirty="0" err="1" smtClean="0"/>
              <a:t>k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</a:t>
            </a:r>
            <a:r>
              <a:rPr lang="ru-RU" sz="1600" b="1" dirty="0" smtClean="0"/>
              <a:t> </a:t>
            </a:r>
            <a:endParaRPr lang="ru-RU" sz="1600" b="1" baseline="-250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983760" y="6486391"/>
            <a:ext cx="2160240" cy="33855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20-100%;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d=1%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812360" y="3501008"/>
            <a:ext cx="144016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87184" y="6453336"/>
            <a:ext cx="4392488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Фанера, ДСП, ДП и МДФ не проходят этот тест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5279672" y="6622613"/>
            <a:ext cx="1728192" cy="11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81328"/>
            <a:ext cx="611560" cy="476672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268139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692696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Методы прогнозирования спроса на материалы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0432" y="6381329"/>
            <a:ext cx="360040" cy="268710"/>
          </a:xfrm>
          <a:noFill/>
        </p:spPr>
        <p:txBody>
          <a:bodyPr/>
          <a:lstStyle/>
          <a:p>
            <a:r>
              <a:rPr lang="en-US" dirty="0" smtClean="0"/>
              <a:t>35</a:t>
            </a:r>
            <a:endParaRPr lang="ru-RU" dirty="0"/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4716016" y="764705"/>
            <a:ext cx="44279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В отличие от </a:t>
            </a:r>
            <a:r>
              <a:rPr lang="ru-RU" sz="1400" b="1" dirty="0" smtClean="0"/>
              <a:t>энергетики, </a:t>
            </a:r>
            <a:r>
              <a:rPr lang="ru-RU" sz="1400" b="1" dirty="0"/>
              <a:t>методы и практика прогнозирования потребности в материалах развиты довольно слабо</a:t>
            </a:r>
            <a:r>
              <a:rPr lang="ru-RU" sz="1400" b="1" dirty="0" smtClean="0"/>
              <a:t>. Особенно </a:t>
            </a:r>
            <a:r>
              <a:rPr lang="ru-RU" sz="1400" b="1" dirty="0"/>
              <a:t>это касается долгосрочных </a:t>
            </a:r>
            <a:r>
              <a:rPr lang="ru-RU" sz="1400" b="1" dirty="0" smtClean="0"/>
              <a:t>прогнозов.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 smtClean="0"/>
              <a:t>Потребление материалов, </a:t>
            </a:r>
            <a:r>
              <a:rPr lang="ru-RU" sz="1400" b="1" dirty="0"/>
              <a:t>как правило, </a:t>
            </a:r>
            <a:r>
              <a:rPr lang="ru-RU" sz="1400" b="1" dirty="0" smtClean="0"/>
              <a:t>прогнозируется </a:t>
            </a:r>
            <a:r>
              <a:rPr lang="ru-RU" sz="1400" b="1" dirty="0"/>
              <a:t>как функция численности </a:t>
            </a:r>
            <a:r>
              <a:rPr lang="ru-RU" sz="1400" b="1" dirty="0" smtClean="0"/>
              <a:t>населения </a:t>
            </a:r>
            <a:r>
              <a:rPr lang="ru-RU" sz="1400" b="1" dirty="0"/>
              <a:t>или </a:t>
            </a:r>
            <a:r>
              <a:rPr lang="ru-RU" sz="1400" b="1" dirty="0" smtClean="0"/>
              <a:t>ВВП.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В ряде случаев прогноз на основе удельных показателей корректируется на условие достаточности </a:t>
            </a:r>
            <a:r>
              <a:rPr lang="ru-RU" sz="1400" b="1" dirty="0" smtClean="0"/>
              <a:t>запасов </a:t>
            </a:r>
            <a:r>
              <a:rPr lang="ru-RU" sz="1400" b="1" dirty="0" err="1" smtClean="0"/>
              <a:t>исчерпаемых</a:t>
            </a:r>
            <a:r>
              <a:rPr lang="ru-RU" sz="1400" b="1" dirty="0" smtClean="0"/>
              <a:t> </a:t>
            </a:r>
            <a:r>
              <a:rPr lang="ru-RU" sz="1400" b="1" dirty="0"/>
              <a:t>природных </a:t>
            </a:r>
            <a:r>
              <a:rPr lang="ru-RU" sz="1400" b="1" dirty="0" smtClean="0"/>
              <a:t>ресурсов. 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 smtClean="0"/>
              <a:t>Необходимо учитывать возможности вторичного использования ресурсов.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В</a:t>
            </a:r>
            <a:r>
              <a:rPr lang="ru-RU" sz="1400" b="1" dirty="0" smtClean="0"/>
              <a:t> </a:t>
            </a:r>
            <a:r>
              <a:rPr lang="ru-RU" sz="1400" b="1" dirty="0"/>
              <a:t>моделях, как правило, не задаются функции спроса на материалы по секторам </a:t>
            </a:r>
            <a:r>
              <a:rPr lang="ru-RU" sz="1400" b="1" dirty="0" smtClean="0"/>
              <a:t>экономики.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При прогнозировании связанных </a:t>
            </a:r>
            <a:r>
              <a:rPr lang="ru-RU" sz="1400" b="1" dirty="0" smtClean="0"/>
              <a:t>комплексов </a:t>
            </a:r>
            <a:r>
              <a:rPr lang="ru-RU" sz="1400" b="1" dirty="0"/>
              <a:t>базовых материалов используются модели материальных </a:t>
            </a:r>
            <a:r>
              <a:rPr lang="ru-RU" sz="1400" b="1" dirty="0" smtClean="0"/>
              <a:t>потоков.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В последние </a:t>
            </a:r>
            <a:r>
              <a:rPr lang="ru-RU" sz="1400" b="1" dirty="0" smtClean="0"/>
              <a:t>годы разработан </a:t>
            </a:r>
            <a:r>
              <a:rPr lang="ru-RU" sz="1400" b="1" dirty="0"/>
              <a:t>новый прогнозный </a:t>
            </a:r>
            <a:r>
              <a:rPr lang="ru-RU" sz="1400" b="1" dirty="0" smtClean="0"/>
              <a:t>инструмент, который базируется </a:t>
            </a:r>
            <a:r>
              <a:rPr lang="ru-RU" sz="1400" b="1" dirty="0"/>
              <a:t>на различии понятий запаса и потока </a:t>
            </a:r>
            <a:r>
              <a:rPr lang="ru-RU" sz="1400" b="1" dirty="0" smtClean="0"/>
              <a:t>материалов.</a:t>
            </a:r>
          </a:p>
          <a:p>
            <a:pPr marL="266700" indent="-266700">
              <a:buFontTx/>
              <a:buBlip>
                <a:blip r:embed="rId5"/>
              </a:buBlip>
            </a:pPr>
            <a:r>
              <a:rPr lang="ru-RU" sz="1400" b="1" dirty="0"/>
              <a:t>Подход «насыщения запаса» требует знания среднего срока жизни материала в разных применениях или секторах экономики и структуры их потребления по секторам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052736"/>
            <a:ext cx="2232248" cy="169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27584" y="692696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Динамика накопленного запаса </a:t>
            </a:r>
            <a:r>
              <a:rPr lang="ru-RU" sz="1200" b="1" dirty="0" smtClean="0"/>
              <a:t>стали</a:t>
            </a:r>
            <a:endParaRPr lang="en-US" sz="1200" dirty="0"/>
          </a:p>
        </p:txBody>
      </p:sp>
      <p:pic>
        <p:nvPicPr>
          <p:cNvPr id="15" name="Picture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308848"/>
            <a:ext cx="2376264" cy="15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1" y="1052736"/>
            <a:ext cx="2016224" cy="17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140968"/>
            <a:ext cx="4104456" cy="19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5511785"/>
            <a:ext cx="1872208" cy="13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39552" y="2780928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конечного спроса на сталь и использования (старого) металлолома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494116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спроса на алюминий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94116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Динамика накопленного запаса </a:t>
            </a:r>
            <a:r>
              <a:rPr lang="ru-RU" sz="1200" b="1" dirty="0" smtClean="0"/>
              <a:t>алюминия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98072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Во всей истории человечества не было ничего подобного</a:t>
            </a:r>
            <a:b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Impact" pitchFamily="34" charset="0"/>
              </a:rPr>
              <a:t>XX</a:t>
            </a:r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 веку и началу </a:t>
            </a:r>
            <a:r>
              <a:rPr lang="en-US" sz="2800" dirty="0" smtClean="0">
                <a:solidFill>
                  <a:srgbClr val="7030A0"/>
                </a:solidFill>
                <a:latin typeface="Impact" pitchFamily="34" charset="0"/>
              </a:rPr>
              <a:t>XXI</a:t>
            </a:r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</a:rPr>
              <a:t> века</a:t>
            </a:r>
            <a:endParaRPr lang="en-US" sz="28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11560" y="1391290"/>
            <a:ext cx="46085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buFontTx/>
              <a:buBlip>
                <a:blip r:embed="rId4"/>
              </a:buBlip>
            </a:pPr>
            <a:r>
              <a:rPr lang="ru-RU" sz="2200" b="1" dirty="0" smtClean="0"/>
              <a:t>численность населения  планеты выросла в 4,6 раза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2200" b="1" dirty="0" smtClean="0"/>
              <a:t>глобальный ВВП вырос в 33 раза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2200" b="1" dirty="0" smtClean="0"/>
              <a:t>потребление всех материалов увеличилось в 12 раз, при этом:</a:t>
            </a:r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en-AU" sz="2200" b="1" dirty="0" err="1" smtClean="0"/>
              <a:t>биомассы</a:t>
            </a:r>
            <a:r>
              <a:rPr lang="en-AU" sz="2200" b="1" dirty="0" smtClean="0"/>
              <a:t> </a:t>
            </a:r>
            <a:r>
              <a:rPr lang="ru-RU" sz="2200" b="1" dirty="0" smtClean="0"/>
              <a:t>–</a:t>
            </a:r>
            <a:r>
              <a:rPr lang="en-AU" sz="2200" b="1" dirty="0" smtClean="0"/>
              <a:t> в 4,4 </a:t>
            </a:r>
            <a:r>
              <a:rPr lang="en-AU" sz="2200" b="1" dirty="0" err="1" smtClean="0"/>
              <a:t>раза</a:t>
            </a:r>
            <a:endParaRPr lang="ru-RU" sz="2200" b="1" dirty="0" smtClean="0"/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en-AU" sz="2200" b="1" dirty="0" err="1" smtClean="0"/>
              <a:t>первичной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энергии</a:t>
            </a:r>
            <a:r>
              <a:rPr lang="en-AU" sz="2200" b="1" dirty="0" smtClean="0"/>
              <a:t> – в 12 </a:t>
            </a:r>
            <a:r>
              <a:rPr lang="en-AU" sz="2200" b="1" dirty="0" err="1" smtClean="0"/>
              <a:t>раз</a:t>
            </a:r>
            <a:endParaRPr lang="ru-RU" sz="2200" b="1" dirty="0" smtClean="0"/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ru-RU" sz="2200" b="1" dirty="0" smtClean="0"/>
              <a:t>ископаемых источников топлива – в 16 раз</a:t>
            </a:r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en-AU" sz="2200" b="1" dirty="0" err="1" smtClean="0"/>
              <a:t>металлических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руд</a:t>
            </a:r>
            <a:r>
              <a:rPr lang="en-AU" sz="2200" b="1" dirty="0" smtClean="0"/>
              <a:t> – в 43 </a:t>
            </a:r>
            <a:r>
              <a:rPr lang="en-AU" sz="2200" b="1" dirty="0" err="1" smtClean="0"/>
              <a:t>раза</a:t>
            </a:r>
            <a:endParaRPr lang="ru-RU" sz="2200" b="1" dirty="0" smtClean="0"/>
          </a:p>
          <a:p>
            <a:pPr marL="723900" lvl="1" indent="-266700">
              <a:buFontTx/>
              <a:buBlip>
                <a:blip r:embed="rId4"/>
              </a:buBlip>
            </a:pPr>
            <a:r>
              <a:rPr lang="ru-RU" sz="2200" b="1" dirty="0" smtClean="0"/>
              <a:t>сырья для производства строительных материалов – в 59 раз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Mailbox\РОСНАНО\Отчет\глава 1\пром прирос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3600400" cy="28083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64088" y="4005064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1970 г. выросло производство: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b="1" dirty="0" smtClean="0"/>
              <a:t>цемента - в 6,5 раз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b="1" dirty="0" smtClean="0"/>
              <a:t>алюминия – в 5 раз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b="1" dirty="0" smtClean="0"/>
              <a:t>стали – в 3 раза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98072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Суммарные расходы воплощенной энергии на производство 32 базовых материалов составили 3815 </a:t>
            </a:r>
            <a:r>
              <a:rPr lang="ru-RU" sz="2400" dirty="0" err="1" smtClean="0">
                <a:solidFill>
                  <a:srgbClr val="7030A0"/>
                </a:solidFill>
                <a:latin typeface="Impact" pitchFamily="34" charset="0"/>
              </a:rPr>
              <a:t>мтнэ</a:t>
            </a:r>
            <a:endParaRPr lang="en-US" sz="28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3568" y="1210300"/>
            <a:ext cx="4104456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buFontTx/>
              <a:buBlip>
                <a:blip r:embed="rId4"/>
              </a:buBlip>
            </a:pPr>
            <a:r>
              <a:rPr lang="ru-RU" sz="1900" b="1" dirty="0" smtClean="0"/>
              <a:t>Объем прямого потребления энергии на производство базовых материалов  составил 1,9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тнэ</a:t>
            </a:r>
            <a:endParaRPr lang="ru-RU" sz="1900" b="1" dirty="0" smtClean="0"/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900" b="1" dirty="0" smtClean="0"/>
              <a:t>Сумма прямых и косвенных расходов энергии (расходы в энергетическом секторе, включая производство электроэнергии и централизованного тепла) на производство базовых материалов составила 2,8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тнэ</a:t>
            </a:r>
            <a:endParaRPr lang="ru-RU" sz="1900" b="1" dirty="0" smtClean="0"/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900" b="1" dirty="0" smtClean="0"/>
              <a:t>Существует несколько концепций удельных расходов энергии на производство продуктов и услуг</a:t>
            </a:r>
          </a:p>
          <a:p>
            <a:pPr marL="266700" indent="-266700">
              <a:buFontTx/>
              <a:buBlip>
                <a:blip r:embed="rId4"/>
              </a:buBlip>
            </a:pPr>
            <a:r>
              <a:rPr lang="ru-RU" sz="1900" b="1" dirty="0" smtClean="0"/>
              <a:t>Наиболее полно косвенные эффекты отражает концепция воплощенной (овеществленной) энергии</a:t>
            </a:r>
            <a:endParaRPr kumimoji="0" lang="en-US" sz="19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24745"/>
            <a:ext cx="4021757" cy="2736304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23601"/>
            <a:ext cx="4211960" cy="2834399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277340" cy="288032"/>
          </a:xfrm>
        </p:spPr>
        <p:txBody>
          <a:bodyPr/>
          <a:lstStyle/>
          <a:p>
            <a:fld id="{0CE16E2D-41C5-4315-AD43-D7040600DF0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0795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В 2011-2014 гг. антропогенная глобальная эмиссия ПГ росла примерно такими  же темпами, как и в 2001-2010 гг., и к 2014 г. превысила</a:t>
            </a:r>
            <a:b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52 </a:t>
            </a:r>
            <a:r>
              <a:rPr lang="ru-RU" sz="2400" dirty="0" err="1" smtClean="0">
                <a:solidFill>
                  <a:srgbClr val="7030A0"/>
                </a:solidFill>
                <a:latin typeface="Impact" pitchFamily="34" charset="0"/>
              </a:rPr>
              <a:t>млрд</a:t>
            </a: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  т СО</a:t>
            </a:r>
            <a:r>
              <a:rPr lang="ru-RU" sz="2400" baseline="-25000" dirty="0" smtClean="0">
                <a:solidFill>
                  <a:srgbClr val="7030A0"/>
                </a:solidFill>
                <a:latin typeface="Impact" pitchFamily="34" charset="0"/>
              </a:rPr>
              <a:t>2экв</a:t>
            </a:r>
            <a:endParaRPr lang="en-US" sz="2400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15875" y="6440488"/>
            <a:ext cx="476250" cy="417512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539552" y="1268760"/>
            <a:ext cx="44644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5"/>
              </a:buBlip>
            </a:pPr>
            <a:r>
              <a:rPr lang="ru-RU" sz="1700" b="1" dirty="0"/>
              <a:t>В</a:t>
            </a:r>
            <a:r>
              <a:rPr lang="ru-RU" sz="1700" b="1" dirty="0" smtClean="0"/>
              <a:t>ыбросы ПГ в промышленности выросли </a:t>
            </a:r>
            <a:r>
              <a:rPr lang="ru-RU" sz="1700" b="1" dirty="0"/>
              <a:t>в 2000-2014 </a:t>
            </a:r>
            <a:r>
              <a:rPr lang="ru-RU" sz="1700" b="1" dirty="0" smtClean="0"/>
              <a:t>гг. на </a:t>
            </a:r>
            <a:r>
              <a:rPr lang="ru-RU" sz="1700" b="1" dirty="0"/>
              <a:t>64%</a:t>
            </a:r>
            <a:r>
              <a:rPr lang="ru-RU" sz="1700" dirty="0"/>
              <a:t> </a:t>
            </a:r>
            <a:r>
              <a:rPr lang="ru-RU" sz="1700" b="1" dirty="0"/>
              <a:t>и</a:t>
            </a:r>
            <a:r>
              <a:rPr lang="ru-RU" sz="1700" dirty="0"/>
              <a:t> </a:t>
            </a:r>
            <a:r>
              <a:rPr lang="ru-RU" sz="1700" b="1" dirty="0"/>
              <a:t>в </a:t>
            </a:r>
            <a:r>
              <a:rPr lang="ru-RU" sz="1700" b="1" dirty="0" smtClean="0"/>
              <a:t>1,5 раза </a:t>
            </a:r>
            <a:r>
              <a:rPr lang="ru-RU" sz="1700" b="1" dirty="0"/>
              <a:t>опережали динамику суммарных </a:t>
            </a:r>
            <a:r>
              <a:rPr lang="ru-RU" sz="1700" b="1" dirty="0" smtClean="0"/>
              <a:t>выбросов</a:t>
            </a:r>
            <a:endParaRPr lang="ru-RU" sz="1700" b="1" i="1" dirty="0"/>
          </a:p>
          <a:p>
            <a:pPr marL="266700" indent="-266700">
              <a:buBlip>
                <a:blip r:embed="rId5"/>
              </a:buBlip>
            </a:pPr>
            <a:r>
              <a:rPr lang="ru-RU" sz="1700" b="1" dirty="0" smtClean="0"/>
              <a:t>Прямой </a:t>
            </a:r>
            <a:r>
              <a:rPr lang="ru-RU" sz="1700" b="1" dirty="0"/>
              <a:t>вклад промышленности в суммарную эмиссию ПГ в 2014 г. составил 12 </a:t>
            </a:r>
            <a:r>
              <a:rPr lang="ru-RU" sz="1700" b="1" dirty="0" err="1" smtClean="0"/>
              <a:t>млрд</a:t>
            </a:r>
            <a:r>
              <a:rPr lang="ru-RU" sz="1700" b="1" dirty="0" smtClean="0"/>
              <a:t> </a:t>
            </a:r>
            <a:r>
              <a:rPr lang="ru-RU" sz="1700" b="1" dirty="0"/>
              <a:t>т СО</a:t>
            </a:r>
            <a:r>
              <a:rPr lang="ru-RU" sz="1700" b="1" baseline="-25000" dirty="0"/>
              <a:t>2экв</a:t>
            </a:r>
            <a:r>
              <a:rPr lang="ru-RU" sz="1700" b="1" dirty="0"/>
              <a:t> </a:t>
            </a:r>
            <a:r>
              <a:rPr lang="ru-RU" sz="1700" b="1" dirty="0" smtClean="0"/>
              <a:t>, или </a:t>
            </a:r>
            <a:r>
              <a:rPr lang="ru-RU" sz="1700" b="1" dirty="0"/>
              <a:t>23% антропогенной </a:t>
            </a:r>
            <a:r>
              <a:rPr lang="ru-RU" sz="1700" b="1" dirty="0" smtClean="0"/>
              <a:t>эмиссии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700" b="1" dirty="0" smtClean="0"/>
              <a:t>Промышленность </a:t>
            </a:r>
            <a:r>
              <a:rPr lang="ru-RU" sz="1700" b="1" dirty="0"/>
              <a:t>занимает второе место по прямым </a:t>
            </a:r>
            <a:r>
              <a:rPr lang="ru-RU" sz="1700" b="1" dirty="0" smtClean="0"/>
              <a:t>глобальным </a:t>
            </a:r>
            <a:r>
              <a:rPr lang="ru-RU" sz="1700" b="1" dirty="0"/>
              <a:t>выбросам ПГ после энергетического сектора (25</a:t>
            </a:r>
            <a:r>
              <a:rPr lang="ru-RU" sz="1700" b="1" dirty="0" smtClean="0"/>
              <a:t>%)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700" b="1" dirty="0" smtClean="0"/>
              <a:t>На </a:t>
            </a:r>
            <a:r>
              <a:rPr lang="ru-RU" sz="1700" b="1" dirty="0"/>
              <a:t>косвенные выбросы ПГ от промышленности приходится 12% всех </a:t>
            </a:r>
            <a:r>
              <a:rPr lang="ru-RU" sz="1700" b="1" dirty="0" smtClean="0"/>
              <a:t>выбросов, </a:t>
            </a:r>
            <a:r>
              <a:rPr lang="ru-RU" sz="1700" b="1" dirty="0"/>
              <a:t>и доля промышленности в суммарных выбросах возрастает до 34%, а без учета </a:t>
            </a:r>
            <a:r>
              <a:rPr lang="ru-RU" sz="1700" b="1" dirty="0" smtClean="0"/>
              <a:t>СХЛХДВЗ </a:t>
            </a:r>
            <a:r>
              <a:rPr lang="ru-RU" sz="1700" b="1" dirty="0"/>
              <a:t>– до 44</a:t>
            </a:r>
            <a:r>
              <a:rPr lang="ru-RU" sz="1700" b="1" dirty="0" smtClean="0"/>
              <a:t>%</a:t>
            </a:r>
            <a:endParaRPr lang="ru-RU" sz="1700" b="1" dirty="0"/>
          </a:p>
          <a:p>
            <a:pPr marL="266700" indent="-266700">
              <a:buBlip>
                <a:blip r:embed="rId5"/>
              </a:buBlip>
            </a:pPr>
            <a:r>
              <a:rPr lang="ru-RU" sz="1700" b="1" dirty="0" smtClean="0"/>
              <a:t>Сумма </a:t>
            </a:r>
            <a:r>
              <a:rPr lang="ru-RU" sz="1700" b="1" dirty="0"/>
              <a:t>прямых и косвенных выбросов ПГ от </a:t>
            </a:r>
            <a:r>
              <a:rPr lang="ru-RU" sz="1700" b="1" dirty="0" smtClean="0"/>
              <a:t>промышленности </a:t>
            </a:r>
            <a:r>
              <a:rPr lang="ru-RU" sz="1700" b="1" dirty="0"/>
              <a:t>оценена </a:t>
            </a:r>
            <a:r>
              <a:rPr lang="ru-RU" sz="1700" b="1" dirty="0" smtClean="0"/>
              <a:t>в </a:t>
            </a:r>
            <a:r>
              <a:rPr lang="ru-RU" sz="1700" b="1" dirty="0"/>
              <a:t>18,2 </a:t>
            </a:r>
            <a:r>
              <a:rPr lang="ru-RU" sz="1700" b="1" dirty="0" err="1" smtClean="0"/>
              <a:t>млрд</a:t>
            </a:r>
            <a:r>
              <a:rPr lang="ru-RU" sz="1700" b="1" dirty="0" smtClean="0"/>
              <a:t> </a:t>
            </a:r>
            <a:r>
              <a:rPr lang="ru-RU" sz="1700" b="1" dirty="0"/>
              <a:t>т СО</a:t>
            </a:r>
            <a:r>
              <a:rPr lang="ru-RU" sz="1700" b="1" baseline="-25000" dirty="0"/>
              <a:t>2экв</a:t>
            </a:r>
            <a:r>
              <a:rPr lang="ru-RU" sz="1700" b="1" dirty="0"/>
              <a:t> </a:t>
            </a:r>
            <a:r>
              <a:rPr lang="ru-RU" sz="1700" b="1" dirty="0" smtClean="0"/>
              <a:t> в </a:t>
            </a:r>
            <a:r>
              <a:rPr lang="ru-RU" sz="1700" b="1" dirty="0"/>
              <a:t>2014 г. </a:t>
            </a:r>
            <a:r>
              <a:rPr lang="ru-RU" sz="1700" b="1" dirty="0" smtClean="0"/>
              <a:t> С </a:t>
            </a:r>
            <a:r>
              <a:rPr lang="ru-RU" sz="1700" b="1" dirty="0"/>
              <a:t>2000 г. </a:t>
            </a:r>
            <a:r>
              <a:rPr lang="ru-RU" sz="1700" b="1" dirty="0" smtClean="0"/>
              <a:t>они выросли </a:t>
            </a:r>
            <a:r>
              <a:rPr lang="ru-RU" sz="1700" b="1" dirty="0"/>
              <a:t>на 66</a:t>
            </a:r>
            <a:r>
              <a:rPr lang="ru-RU" sz="1700" b="1" dirty="0" smtClean="0"/>
              <a:t>%</a:t>
            </a:r>
            <a:endParaRPr lang="en-US" sz="1400" dirty="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24744"/>
            <a:ext cx="421196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813692"/>
            <a:ext cx="4211960" cy="30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288032" cy="365125"/>
          </a:xfrm>
        </p:spPr>
        <p:txBody>
          <a:bodyPr/>
          <a:lstStyle/>
          <a:p>
            <a:fld id="{99CEF323-111A-4454-B207-FE4F60E9230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0795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Суммарные воплощенные выбросы ПГ при производстве 32 базовых материалов в 2014 г. составили 11,5 </a:t>
            </a:r>
            <a:r>
              <a:rPr lang="ru-RU" sz="2400" dirty="0" err="1" smtClean="0">
                <a:solidFill>
                  <a:srgbClr val="7030A0"/>
                </a:solidFill>
                <a:latin typeface="Impact" pitchFamily="34" charset="0"/>
              </a:rPr>
              <a:t>млрд</a:t>
            </a: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 т СО</a:t>
            </a:r>
            <a:r>
              <a:rPr lang="ru-RU" sz="2400" baseline="-25000" dirty="0" smtClean="0">
                <a:solidFill>
                  <a:srgbClr val="7030A0"/>
                </a:solidFill>
                <a:latin typeface="Impact" pitchFamily="34" charset="0"/>
              </a:rPr>
              <a:t>2экв</a:t>
            </a: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.</a:t>
            </a:r>
            <a:endParaRPr lang="en-US" sz="2200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467544" y="1340768"/>
            <a:ext cx="446449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5"/>
              </a:buBlip>
            </a:pPr>
            <a:r>
              <a:rPr lang="ru-RU" sz="1900" b="1" dirty="0" smtClean="0"/>
              <a:t>Это 21,5% от мировых антропогенных выбросов ПГ, или 27% без учета сектора СХЛХДВЗ</a:t>
            </a:r>
            <a:r>
              <a:rPr lang="ru-RU" sz="1900" dirty="0" smtClean="0"/>
              <a:t>. 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900" b="1" dirty="0" smtClean="0"/>
              <a:t>Сумма прямых и косвенных выбросов ПГ от промышленности оценена равной 17,5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т СО</a:t>
            </a:r>
            <a:r>
              <a:rPr lang="ru-RU" sz="1900" b="1" baseline="-25000" dirty="0" smtClean="0"/>
              <a:t>2экв</a:t>
            </a:r>
            <a:r>
              <a:rPr lang="ru-RU" sz="1900" b="1" dirty="0" smtClean="0"/>
              <a:t> в 2014 г., или 33% антропогенной эмиссии, а без учета СХЛХДВЗ – 43%.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900" b="1" dirty="0" smtClean="0"/>
              <a:t>7,1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т СО</a:t>
            </a:r>
            <a:r>
              <a:rPr lang="ru-RU" sz="1900" b="1" baseline="-25000" dirty="0" smtClean="0"/>
              <a:t>2экв</a:t>
            </a:r>
            <a:r>
              <a:rPr lang="ru-RU" sz="1900" b="1" dirty="0" smtClean="0"/>
              <a:t> прямых и 3,0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т СО</a:t>
            </a:r>
            <a:r>
              <a:rPr lang="ru-RU" sz="1900" b="1" baseline="-25000" dirty="0" smtClean="0"/>
              <a:t>2экв</a:t>
            </a:r>
            <a:r>
              <a:rPr lang="ru-RU" sz="1900" b="1" dirty="0" smtClean="0"/>
              <a:t> косвенных выбросов, или в сумме 10,1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т СО</a:t>
            </a:r>
            <a:r>
              <a:rPr lang="ru-RU" sz="1900" b="1" baseline="-25000" dirty="0" smtClean="0"/>
              <a:t>2экв</a:t>
            </a:r>
            <a:r>
              <a:rPr lang="ru-RU" sz="1900" b="1" dirty="0" smtClean="0"/>
              <a:t>, пришлось на базовые материалы</a:t>
            </a:r>
          </a:p>
          <a:p>
            <a:pPr marL="266700" indent="-266700">
              <a:buBlip>
                <a:blip r:embed="rId5"/>
              </a:buBlip>
            </a:pPr>
            <a:r>
              <a:rPr lang="ru-RU" sz="1900" b="1" dirty="0" smtClean="0"/>
              <a:t>К прямым и косвенным выбросам ПГ от производства базовых материалов добавляется еще около 1 </a:t>
            </a:r>
            <a:r>
              <a:rPr lang="ru-RU" sz="1900" b="1" dirty="0" err="1" smtClean="0"/>
              <a:t>млрд</a:t>
            </a:r>
            <a:r>
              <a:rPr lang="ru-RU" sz="1900" b="1" dirty="0" smtClean="0"/>
              <a:t> т СО</a:t>
            </a:r>
            <a:r>
              <a:rPr lang="ru-RU" sz="1900" b="1" baseline="-25000" dirty="0" smtClean="0"/>
              <a:t>2экв</a:t>
            </a:r>
            <a:r>
              <a:rPr lang="ru-RU" sz="1900" b="1" dirty="0" smtClean="0"/>
              <a:t> от их транспорта</a:t>
            </a:r>
            <a:endParaRPr lang="ru-RU" sz="1900" b="1" baseline="-25000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73017"/>
            <a:ext cx="4067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052736"/>
            <a:ext cx="4067944" cy="2492043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F323-111A-4454-B207-FE4F60E923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675688" cy="719807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accent4"/>
                </a:solidFill>
                <a:latin typeface="Impact" pitchFamily="34" charset="0"/>
              </a:rPr>
              <a:t>Базовый прогноз:  удвоение выбросов ПГ в 2014-2100 гг. 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447230"/>
            <a:ext cx="468560" cy="410770"/>
          </a:xfrm>
          <a:solidFill>
            <a:srgbClr val="FFFF00">
              <a:alpha val="50195"/>
            </a:srgbClr>
          </a:solidFill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78180" y="6379260"/>
            <a:ext cx="270284" cy="275688"/>
          </a:xfrm>
          <a:noFill/>
        </p:spPr>
        <p:txBody>
          <a:bodyPr/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5489575" y="5049838"/>
            <a:ext cx="871538" cy="13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90872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Население 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96752"/>
            <a:ext cx="2592288" cy="1152128"/>
          </a:xfrm>
          <a:prstGeom prst="rect">
            <a:avLst/>
          </a:prstGeom>
          <a:noFill/>
        </p:spPr>
      </p:pic>
      <p:pic>
        <p:nvPicPr>
          <p:cNvPr id="18" name="Рисунок 33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376264" cy="115212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43608" y="234888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ВВП </a:t>
            </a:r>
          </a:p>
        </p:txBody>
      </p:sp>
      <p:pic>
        <p:nvPicPr>
          <p:cNvPr id="21" name="Рисунок 1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592288" cy="129614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27584" y="3717032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Энергоемкость ВВП</a:t>
            </a:r>
          </a:p>
        </p:txBody>
      </p:sp>
      <p:pic>
        <p:nvPicPr>
          <p:cNvPr id="23" name="Рисунок 1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77350"/>
            <a:ext cx="2448272" cy="118065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7544" y="5301208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Углеродоемкость</a:t>
            </a:r>
            <a:r>
              <a:rPr lang="ru-RU" sz="1400" b="1" dirty="0" smtClean="0"/>
              <a:t> первичной энергии </a:t>
            </a:r>
          </a:p>
        </p:txBody>
      </p:sp>
      <p:pic>
        <p:nvPicPr>
          <p:cNvPr id="25" name="Picture 2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052736"/>
            <a:ext cx="4104456" cy="2448272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419872" y="764704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Сценарные оценки динамики глобальных антропогенных выбросов ПГ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7812360" y="1124744"/>
            <a:ext cx="133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Базовая </a:t>
            </a:r>
          </a:p>
          <a:p>
            <a:r>
              <a:rPr lang="ru-RU" sz="1600" b="1" dirty="0" smtClean="0"/>
              <a:t>линия</a:t>
            </a:r>
          </a:p>
          <a:p>
            <a:r>
              <a:rPr lang="ru-RU" sz="1600" b="1" dirty="0" smtClean="0"/>
              <a:t>Рост до 100 </a:t>
            </a:r>
          </a:p>
          <a:p>
            <a:r>
              <a:rPr lang="en-US" sz="1600" b="1" dirty="0" smtClean="0"/>
              <a:t>GT</a:t>
            </a:r>
            <a:r>
              <a:rPr lang="ru-RU" sz="1600" b="1" dirty="0" smtClean="0"/>
              <a:t>СО</a:t>
            </a:r>
            <a:r>
              <a:rPr lang="en-US" sz="1600" b="1" dirty="0" smtClean="0"/>
              <a:t> </a:t>
            </a:r>
            <a:r>
              <a:rPr lang="en-US" sz="1600" b="1" baseline="-25000" dirty="0" smtClean="0"/>
              <a:t>2</a:t>
            </a:r>
            <a:r>
              <a:rPr lang="ru-RU" sz="1600" b="1" baseline="-25000" dirty="0" err="1" smtClean="0"/>
              <a:t>экв</a:t>
            </a:r>
            <a:r>
              <a:rPr lang="ru-RU" sz="1400" b="1" dirty="0" smtClean="0"/>
              <a:t>. , </a:t>
            </a:r>
            <a:r>
              <a:rPr lang="ru-RU" sz="1600" b="1" dirty="0" smtClean="0"/>
              <a:t>то есть удвоение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452320" y="213285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221088"/>
            <a:ext cx="4536504" cy="21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635896" y="3573016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Сценарные оценки динамики выбросов СО</a:t>
            </a:r>
            <a:r>
              <a:rPr lang="ru-RU" sz="1400" b="1" baseline="-25000" dirty="0" smtClean="0"/>
              <a:t>2</a:t>
            </a:r>
            <a:r>
              <a:rPr lang="ru-RU" sz="1400" b="1" dirty="0" smtClean="0"/>
              <a:t> от сжигания топлива и</a:t>
            </a:r>
          </a:p>
          <a:p>
            <a:pPr algn="ctr"/>
            <a:r>
              <a:rPr lang="ru-RU" sz="1400" b="1" dirty="0" smtClean="0"/>
              <a:t>от промышленных процессов до 2100 г.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3995936" y="6309320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Базовая линия. Рост до 85 </a:t>
            </a:r>
            <a:r>
              <a:rPr lang="en-US" sz="1400" b="1" dirty="0" smtClean="0"/>
              <a:t>GT</a:t>
            </a:r>
            <a:r>
              <a:rPr lang="ru-RU" sz="1400" b="1" dirty="0" smtClean="0"/>
              <a:t>СО</a:t>
            </a:r>
            <a:r>
              <a:rPr lang="en-US" sz="1400" b="1" baseline="-25000" dirty="0" smtClean="0"/>
              <a:t>2</a:t>
            </a:r>
            <a:r>
              <a:rPr lang="ru-RU" sz="1400" b="1" baseline="-25000" dirty="0" err="1" smtClean="0"/>
              <a:t>экв</a:t>
            </a:r>
            <a:r>
              <a:rPr lang="ru-RU" sz="1400" b="1" dirty="0" smtClean="0"/>
              <a:t>.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868144" y="5013176"/>
            <a:ext cx="1440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19675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rgbClr val="7030A0"/>
                </a:solidFill>
                <a:latin typeface="Impact" pitchFamily="34" charset="0"/>
              </a:rPr>
              <a:t>Человечество должно научиться получать услуги от материалов, затрачивая на эти цели в 2 раза меньше физических объемов самих материалов</a:t>
            </a:r>
            <a:endParaRPr lang="en-US" sz="2400" dirty="0" smtClean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11560" y="1412776"/>
            <a:ext cx="8532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для обеспечения устойчивого развития и минимизации антропогенного воздействия на климат необходимо снизить выбросы ПГ на 40-70% к 2050 г.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ожидается, что производство базовых материалов к 2050 г. удвоится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это значит, что снижение удельного выброса на единицу материала должно составить 70-85% к 2050 г.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в прошлом удельный расход энергии на единицу материала снижался на 1-1,5% в год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сохранение таких темпов позволило бы к 2050 г. снизить энергоемкость не на 70-85%, а только на 30-42%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таким образом, для снижения выбросов ПГ, связанных с производством материалов, необходимо повысить эффективность их использования или, что то же самое, снизить материалоемкость</a:t>
            </a:r>
            <a:br>
              <a:rPr lang="ru-RU" sz="2000" b="1" dirty="0" smtClean="0"/>
            </a:br>
            <a:r>
              <a:rPr lang="ru-RU" sz="2000" b="1" dirty="0" smtClean="0"/>
              <a:t>в 2 раза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только начинается обсуждение эффекта перехода к использованию</a:t>
            </a:r>
            <a:r>
              <a:rPr lang="en-US" sz="2000" b="1" dirty="0" smtClean="0"/>
              <a:t> </a:t>
            </a:r>
            <a:r>
              <a:rPr lang="ru-RU" sz="2000" b="1" dirty="0" smtClean="0"/>
              <a:t>легких (</a:t>
            </a:r>
            <a:r>
              <a:rPr lang="en-US" sz="2000" b="1" dirty="0" smtClean="0"/>
              <a:t>lightweight) </a:t>
            </a:r>
            <a:r>
              <a:rPr lang="ru-RU" sz="2000" b="1" dirty="0" smtClean="0"/>
              <a:t>материалов</a:t>
            </a:r>
          </a:p>
          <a:p>
            <a:pPr marL="531813" indent="-358775">
              <a:buFontTx/>
              <a:buBlip>
                <a:blip r:embed="rId4"/>
              </a:buBlip>
            </a:pPr>
            <a:endParaRPr lang="ru-RU" sz="20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E2D-41C5-4315-AD43-D7040600DF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3795</Words>
  <Application>Microsoft Office PowerPoint</Application>
  <PresentationFormat>On-screen Show (4:3)</PresentationFormat>
  <Paragraphs>661</Paragraphs>
  <Slides>38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  Центр энергоэффективности – XXI век   (ЦЭНЭФ - XXI)     Мы тратим свою энергию, чтобы экономить вашу!           www.cenef.ru     (499) 120-92-09                         Москва, 2015 </vt:lpstr>
      <vt:lpstr>Развитие человеческого общества сопровождается:</vt:lpstr>
      <vt:lpstr>Масштаб суммарного потребления всех базовых материалов в 2015 г. можно оценить примерно в 90 млрд  т</vt:lpstr>
      <vt:lpstr>Во всей истории человечества не было ничего подобного XX веку и началу XXI века</vt:lpstr>
      <vt:lpstr>Суммарные расходы воплощенной энергии на производство 32 базовых материалов составили 3815 мтнэ</vt:lpstr>
      <vt:lpstr>В 2011-2014 гг. антропогенная глобальная эмиссия ПГ росла примерно такими  же темпами, как и в 2001-2010 гг., и к 2014 г. превысила 52 млрд  т СО2экв</vt:lpstr>
      <vt:lpstr>Суммарные воплощенные выбросы ПГ при производстве 32 базовых материалов в 2014 г. составили 11,5 млрд т СО2экв.</vt:lpstr>
      <vt:lpstr>Базовый прогноз:  удвоение выбросов ПГ в 2014-2100 гг.  </vt:lpstr>
      <vt:lpstr>Человечество должно научиться получать услуги от материалов, затрачивая на эти цели в 2 раза меньше физических объемов самих материалов</vt:lpstr>
      <vt:lpstr>7  основных  способов  снижения  выбросов  ПГ   при производстве  базовых  материалов</vt:lpstr>
      <vt:lpstr>Динамика накопленного запаса стали (а) и алюминия (б) в отдельных странах (в расчете на душу населения)</vt:lpstr>
      <vt:lpstr>Ожидается, что производство многих базовых материалов  к 2050 г. вырастет в 2-3 раза, а к 2100 г. –  в 2-5 раз</vt:lpstr>
      <vt:lpstr>Зависимость изменения свойств алюминия и бетона от доли их легирования SWCNТ</vt:lpstr>
      <vt:lpstr>Оценки эффектов даны по воплощенным (embodied) выбросам ПГ</vt:lpstr>
      <vt:lpstr> Алюминий</vt:lpstr>
      <vt:lpstr> Цемент и бетон</vt:lpstr>
      <vt:lpstr>Пластики</vt:lpstr>
      <vt:lpstr>Ретроспективная динамика и прогноз изменения среднего веса, энергоемкости и углеродоемкости (воплощенной) среднего автомобиля </vt:lpstr>
      <vt:lpstr>Back to the future: Форд-Т весил 850-880 кг</vt:lpstr>
      <vt:lpstr>Легковые и грузовые автомобили</vt:lpstr>
      <vt:lpstr>Самолеты</vt:lpstr>
      <vt:lpstr>Суммарное снижение выбросов ПГ за счет легирования базовых материалов SWCNT</vt:lpstr>
      <vt:lpstr>Снижение выбросов ПГ за счет легирования базовых  материалов – всего и в отдельных секторах </vt:lpstr>
      <vt:lpstr>Кумулятивное снижение выбросов за 2015-2100 гг. равно 331 млрд СО2-экв., что кратно 6 объемам всех антропогенных выбросов за 2014 год</vt:lpstr>
      <vt:lpstr>Slide 25</vt:lpstr>
      <vt:lpstr>Анализ чувствительности </vt:lpstr>
      <vt:lpstr>Slide 27</vt:lpstr>
      <vt:lpstr>Slide 28</vt:lpstr>
      <vt:lpstr>Slide 29</vt:lpstr>
      <vt:lpstr>Основные тренды </vt:lpstr>
      <vt:lpstr>Прогнозы потребления энергии и динамики выбросов ПГ в промышленности до 2100 года (2010 г.=1)</vt:lpstr>
      <vt:lpstr>Прогнозы потребления энергии и выбросов ПГ на транспорте до 2100 года </vt:lpstr>
      <vt:lpstr>Здания. Эффект за счет облегчения базовых материалов уже учтен</vt:lpstr>
      <vt:lpstr>Концепции прямых, косвенных и воплощенных (овеществленных) суммарных и удельных расходов энергии и удельных выбросов ПГ</vt:lpstr>
      <vt:lpstr>Концепции удельных воплощенных (овеществленных – embodied) выбросов ПГ</vt:lpstr>
      <vt:lpstr>Slide 36</vt:lpstr>
      <vt:lpstr>Slide 37</vt:lpstr>
      <vt:lpstr>Методы прогнозирования спроса на материалы</vt:lpstr>
    </vt:vector>
  </TitlesOfParts>
  <Company>CENEF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A. Bashmakov</dc:creator>
  <cp:lastModifiedBy>Igor A. Bashmakov</cp:lastModifiedBy>
  <cp:revision>93</cp:revision>
  <cp:lastPrinted>2015-08-13T14:27:00Z</cp:lastPrinted>
  <dcterms:created xsi:type="dcterms:W3CDTF">2015-07-24T08:22:00Z</dcterms:created>
  <dcterms:modified xsi:type="dcterms:W3CDTF">2015-11-18T06:44:25Z</dcterms:modified>
</cp:coreProperties>
</file>